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22"/>
  </p:notesMasterIdLst>
  <p:sldIdLst>
    <p:sldId id="256" r:id="rId3"/>
    <p:sldId id="275" r:id="rId4"/>
    <p:sldId id="257" r:id="rId5"/>
    <p:sldId id="270" r:id="rId6"/>
    <p:sldId id="269" r:id="rId7"/>
    <p:sldId id="259" r:id="rId8"/>
    <p:sldId id="260" r:id="rId9"/>
    <p:sldId id="263" r:id="rId10"/>
    <p:sldId id="264" r:id="rId11"/>
    <p:sldId id="262" r:id="rId12"/>
    <p:sldId id="266" r:id="rId13"/>
    <p:sldId id="261" r:id="rId14"/>
    <p:sldId id="271" r:id="rId15"/>
    <p:sldId id="273" r:id="rId16"/>
    <p:sldId id="274" r:id="rId17"/>
    <p:sldId id="2147479592" r:id="rId18"/>
    <p:sldId id="2147479564" r:id="rId19"/>
    <p:sldId id="2146846614" r:id="rId20"/>
    <p:sldId id="214747959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352" autoAdjust="0"/>
  </p:normalViewPr>
  <p:slideViewPr>
    <p:cSldViewPr snapToGrid="0">
      <p:cViewPr varScale="1">
        <p:scale>
          <a:sx n="81" d="100"/>
          <a:sy n="81" d="100"/>
        </p:scale>
        <p:origin x="1056"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C74497-6CD0-4411-97F5-647CF314A69C}" type="doc">
      <dgm:prSet loTypeId="urn:microsoft.com/office/officeart/2005/8/layout/hList7" loCatId="list" qsTypeId="urn:microsoft.com/office/officeart/2005/8/quickstyle/simple1" qsCatId="simple" csTypeId="urn:microsoft.com/office/officeart/2005/8/colors/accent2_1" csCatId="accent2" phldr="1"/>
      <dgm:spPr/>
      <dgm:t>
        <a:bodyPr/>
        <a:lstStyle/>
        <a:p>
          <a:endParaRPr lang="en-AU"/>
        </a:p>
      </dgm:t>
    </dgm:pt>
    <dgm:pt modelId="{1331033F-3094-4AD8-A818-3E1CB6A4CBB5}">
      <dgm:prSet/>
      <dgm:spPr/>
      <dgm:t>
        <a:bodyPr/>
        <a:lstStyle/>
        <a:p>
          <a:r>
            <a:rPr lang="en-AU"/>
            <a:t>Applications are more than Kubernetes!</a:t>
          </a:r>
        </a:p>
      </dgm:t>
    </dgm:pt>
    <dgm:pt modelId="{4AC46CCD-F048-4866-834C-11A074F5037E}" type="parTrans" cxnId="{0126C2E1-0986-4920-A6F5-1701DB8D2B69}">
      <dgm:prSet/>
      <dgm:spPr/>
      <dgm:t>
        <a:bodyPr/>
        <a:lstStyle/>
        <a:p>
          <a:endParaRPr lang="en-AU"/>
        </a:p>
      </dgm:t>
    </dgm:pt>
    <dgm:pt modelId="{F402CBED-58B3-45CE-95EB-2696461DF5C8}" type="sibTrans" cxnId="{0126C2E1-0986-4920-A6F5-1701DB8D2B69}">
      <dgm:prSet/>
      <dgm:spPr/>
      <dgm:t>
        <a:bodyPr/>
        <a:lstStyle/>
        <a:p>
          <a:endParaRPr lang="en-AU"/>
        </a:p>
      </dgm:t>
    </dgm:pt>
    <dgm:pt modelId="{53242B33-20BD-4393-9DB0-F106C62133F6}">
      <dgm:prSet/>
      <dgm:spPr/>
      <dgm:t>
        <a:bodyPr/>
        <a:lstStyle/>
        <a:p>
          <a:r>
            <a:rPr lang="en-AU"/>
            <a:t>Developers, platform engineers, and IT Ops need to collaborate.</a:t>
          </a:r>
        </a:p>
      </dgm:t>
    </dgm:pt>
    <dgm:pt modelId="{3597FBDE-67D9-4F30-A608-78DE572DE45C}" type="parTrans" cxnId="{9901AF67-AD0C-4DEC-8094-C6ECE8426185}">
      <dgm:prSet/>
      <dgm:spPr/>
      <dgm:t>
        <a:bodyPr/>
        <a:lstStyle/>
        <a:p>
          <a:endParaRPr lang="en-AU"/>
        </a:p>
      </dgm:t>
    </dgm:pt>
    <dgm:pt modelId="{753319EF-C677-4EF8-B0FE-717310557BFD}" type="sibTrans" cxnId="{9901AF67-AD0C-4DEC-8094-C6ECE8426185}">
      <dgm:prSet/>
      <dgm:spPr/>
      <dgm:t>
        <a:bodyPr/>
        <a:lstStyle/>
        <a:p>
          <a:endParaRPr lang="en-AU"/>
        </a:p>
      </dgm:t>
    </dgm:pt>
    <dgm:pt modelId="{D71BD402-3449-409B-9AFB-8111CDDAA731}">
      <dgm:prSet/>
      <dgm:spPr/>
      <dgm:t>
        <a:bodyPr/>
        <a:lstStyle/>
        <a:p>
          <a:r>
            <a:rPr lang="en-AU"/>
            <a:t>Applications lack an industry wide-definition.</a:t>
          </a:r>
        </a:p>
      </dgm:t>
    </dgm:pt>
    <dgm:pt modelId="{DD5EB67E-C6C1-4B5D-9938-2E60A9744E57}" type="parTrans" cxnId="{AEF9AC57-1151-4677-AD6D-560F7E97106A}">
      <dgm:prSet/>
      <dgm:spPr/>
      <dgm:t>
        <a:bodyPr/>
        <a:lstStyle/>
        <a:p>
          <a:endParaRPr lang="en-AU"/>
        </a:p>
      </dgm:t>
    </dgm:pt>
    <dgm:pt modelId="{9056D65C-3F7A-494C-A224-904B387E0623}" type="sibTrans" cxnId="{AEF9AC57-1151-4677-AD6D-560F7E97106A}">
      <dgm:prSet/>
      <dgm:spPr/>
      <dgm:t>
        <a:bodyPr/>
        <a:lstStyle/>
        <a:p>
          <a:endParaRPr lang="en-AU"/>
        </a:p>
      </dgm:t>
    </dgm:pt>
    <dgm:pt modelId="{FF5DBEE0-48F9-425A-BD15-AB604C43AF57}" type="pres">
      <dgm:prSet presAssocID="{AEC74497-6CD0-4411-97F5-647CF314A69C}" presName="Name0" presStyleCnt="0">
        <dgm:presLayoutVars>
          <dgm:dir/>
          <dgm:resizeHandles val="exact"/>
        </dgm:presLayoutVars>
      </dgm:prSet>
      <dgm:spPr/>
    </dgm:pt>
    <dgm:pt modelId="{A67A4A3F-057F-42ED-A074-EA74727A47A1}" type="pres">
      <dgm:prSet presAssocID="{AEC74497-6CD0-4411-97F5-647CF314A69C}" presName="fgShape" presStyleLbl="fgShp" presStyleIdx="0" presStyleCnt="1"/>
      <dgm:spPr/>
    </dgm:pt>
    <dgm:pt modelId="{94D62E9D-F2C3-433A-86C2-31188AFC67D0}" type="pres">
      <dgm:prSet presAssocID="{AEC74497-6CD0-4411-97F5-647CF314A69C}" presName="linComp" presStyleCnt="0"/>
      <dgm:spPr/>
    </dgm:pt>
    <dgm:pt modelId="{9C114098-E2E1-4303-AEF0-FB84A2D9A607}" type="pres">
      <dgm:prSet presAssocID="{1331033F-3094-4AD8-A818-3E1CB6A4CBB5}" presName="compNode" presStyleCnt="0"/>
      <dgm:spPr/>
    </dgm:pt>
    <dgm:pt modelId="{BD66C512-46FD-4868-B2BE-07EA554E98DA}" type="pres">
      <dgm:prSet presAssocID="{1331033F-3094-4AD8-A818-3E1CB6A4CBB5}" presName="bkgdShape" presStyleLbl="node1" presStyleIdx="0" presStyleCnt="3"/>
      <dgm:spPr/>
    </dgm:pt>
    <dgm:pt modelId="{49CF41D1-035F-411E-889A-FABA4EC2317C}" type="pres">
      <dgm:prSet presAssocID="{1331033F-3094-4AD8-A818-3E1CB6A4CBB5}" presName="nodeTx" presStyleLbl="node1" presStyleIdx="0" presStyleCnt="3">
        <dgm:presLayoutVars>
          <dgm:bulletEnabled val="1"/>
        </dgm:presLayoutVars>
      </dgm:prSet>
      <dgm:spPr/>
    </dgm:pt>
    <dgm:pt modelId="{CD07FA07-5A86-4B1C-A3F3-B50B629683BF}" type="pres">
      <dgm:prSet presAssocID="{1331033F-3094-4AD8-A818-3E1CB6A4CBB5}" presName="invisiNode" presStyleLbl="node1" presStyleIdx="0" presStyleCnt="3"/>
      <dgm:spPr/>
    </dgm:pt>
    <dgm:pt modelId="{425D2129-C511-4296-B2DB-64886C26220E}" type="pres">
      <dgm:prSet presAssocID="{1331033F-3094-4AD8-A818-3E1CB6A4CBB5}" presName="imagNode"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male outline"/>
        </a:ext>
      </dgm:extLst>
    </dgm:pt>
    <dgm:pt modelId="{8732EC60-CD6F-42B9-931B-8A1D8CC2D0D1}" type="pres">
      <dgm:prSet presAssocID="{F402CBED-58B3-45CE-95EB-2696461DF5C8}" presName="sibTrans" presStyleLbl="sibTrans2D1" presStyleIdx="0" presStyleCnt="0"/>
      <dgm:spPr/>
    </dgm:pt>
    <dgm:pt modelId="{657F7EB6-1C15-449D-84E6-D19934CEFCBF}" type="pres">
      <dgm:prSet presAssocID="{53242B33-20BD-4393-9DB0-F106C62133F6}" presName="compNode" presStyleCnt="0"/>
      <dgm:spPr/>
    </dgm:pt>
    <dgm:pt modelId="{819179C4-FD08-4ACD-89CF-D30C55D53EC3}" type="pres">
      <dgm:prSet presAssocID="{53242B33-20BD-4393-9DB0-F106C62133F6}" presName="bkgdShape" presStyleLbl="node1" presStyleIdx="1" presStyleCnt="3"/>
      <dgm:spPr/>
    </dgm:pt>
    <dgm:pt modelId="{55FD237E-4A97-4062-BAD1-5A3DF9BCF080}" type="pres">
      <dgm:prSet presAssocID="{53242B33-20BD-4393-9DB0-F106C62133F6}" presName="nodeTx" presStyleLbl="node1" presStyleIdx="1" presStyleCnt="3">
        <dgm:presLayoutVars>
          <dgm:bulletEnabled val="1"/>
        </dgm:presLayoutVars>
      </dgm:prSet>
      <dgm:spPr/>
    </dgm:pt>
    <dgm:pt modelId="{D745EAE4-20B0-4C24-9468-0E85C20B0526}" type="pres">
      <dgm:prSet presAssocID="{53242B33-20BD-4393-9DB0-F106C62133F6}" presName="invisiNode" presStyleLbl="node1" presStyleIdx="1" presStyleCnt="3"/>
      <dgm:spPr/>
    </dgm:pt>
    <dgm:pt modelId="{9224FA10-783C-4164-A85C-F415EA0DE460}" type="pres">
      <dgm:prSet presAssocID="{53242B33-20BD-4393-9DB0-F106C62133F6}" presName="imagNode"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Users outline"/>
        </a:ext>
      </dgm:extLst>
    </dgm:pt>
    <dgm:pt modelId="{A613FC01-AEA9-4818-A77C-F733073F3186}" type="pres">
      <dgm:prSet presAssocID="{753319EF-C677-4EF8-B0FE-717310557BFD}" presName="sibTrans" presStyleLbl="sibTrans2D1" presStyleIdx="0" presStyleCnt="0"/>
      <dgm:spPr/>
    </dgm:pt>
    <dgm:pt modelId="{C6AF12B8-52A4-41EE-BAC4-4A04F577BACB}" type="pres">
      <dgm:prSet presAssocID="{D71BD402-3449-409B-9AFB-8111CDDAA731}" presName="compNode" presStyleCnt="0"/>
      <dgm:spPr/>
    </dgm:pt>
    <dgm:pt modelId="{9FE14B5F-BB32-4B07-8FEB-DC6AE1AB37F2}" type="pres">
      <dgm:prSet presAssocID="{D71BD402-3449-409B-9AFB-8111CDDAA731}" presName="bkgdShape" presStyleLbl="node1" presStyleIdx="2" presStyleCnt="3"/>
      <dgm:spPr/>
    </dgm:pt>
    <dgm:pt modelId="{6682C00A-A400-43A5-8F93-DAF49CB49B0B}" type="pres">
      <dgm:prSet presAssocID="{D71BD402-3449-409B-9AFB-8111CDDAA731}" presName="nodeTx" presStyleLbl="node1" presStyleIdx="2" presStyleCnt="3">
        <dgm:presLayoutVars>
          <dgm:bulletEnabled val="1"/>
        </dgm:presLayoutVars>
      </dgm:prSet>
      <dgm:spPr/>
    </dgm:pt>
    <dgm:pt modelId="{657140C0-0EF3-4383-817B-C119722E74E2}" type="pres">
      <dgm:prSet presAssocID="{D71BD402-3449-409B-9AFB-8111CDDAA731}" presName="invisiNode" presStyleLbl="node1" presStyleIdx="2" presStyleCnt="3"/>
      <dgm:spPr/>
    </dgm:pt>
    <dgm:pt modelId="{8F3E7A04-52EE-4504-85F8-164A7B5CC21C}" type="pres">
      <dgm:prSet presAssocID="{D71BD402-3449-409B-9AFB-8111CDDAA731}" presName="imagNode"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Address Book outline"/>
        </a:ext>
      </dgm:extLst>
    </dgm:pt>
  </dgm:ptLst>
  <dgm:cxnLst>
    <dgm:cxn modelId="{FC7BA90D-4421-429F-9E89-75F29A373D32}" type="presOf" srcId="{AEC74497-6CD0-4411-97F5-647CF314A69C}" destId="{FF5DBEE0-48F9-425A-BD15-AB604C43AF57}" srcOrd="0" destOrd="0" presId="urn:microsoft.com/office/officeart/2005/8/layout/hList7"/>
    <dgm:cxn modelId="{E4291C18-8BA3-4835-8AF9-1890D121114B}" type="presOf" srcId="{1331033F-3094-4AD8-A818-3E1CB6A4CBB5}" destId="{49CF41D1-035F-411E-889A-FABA4EC2317C}" srcOrd="1" destOrd="0" presId="urn:microsoft.com/office/officeart/2005/8/layout/hList7"/>
    <dgm:cxn modelId="{CF29D826-D9A0-4687-B2CF-6A828DDE4066}" type="presOf" srcId="{1331033F-3094-4AD8-A818-3E1CB6A4CBB5}" destId="{BD66C512-46FD-4868-B2BE-07EA554E98DA}" srcOrd="0" destOrd="0" presId="urn:microsoft.com/office/officeart/2005/8/layout/hList7"/>
    <dgm:cxn modelId="{CEB10233-F346-4B50-A03C-67433073075B}" type="presOf" srcId="{753319EF-C677-4EF8-B0FE-717310557BFD}" destId="{A613FC01-AEA9-4818-A77C-F733073F3186}" srcOrd="0" destOrd="0" presId="urn:microsoft.com/office/officeart/2005/8/layout/hList7"/>
    <dgm:cxn modelId="{5A2B6F3E-A62B-475C-88DF-D51C54D0A12A}" type="presOf" srcId="{D71BD402-3449-409B-9AFB-8111CDDAA731}" destId="{6682C00A-A400-43A5-8F93-DAF49CB49B0B}" srcOrd="1" destOrd="0" presId="urn:microsoft.com/office/officeart/2005/8/layout/hList7"/>
    <dgm:cxn modelId="{9901AF67-AD0C-4DEC-8094-C6ECE8426185}" srcId="{AEC74497-6CD0-4411-97F5-647CF314A69C}" destId="{53242B33-20BD-4393-9DB0-F106C62133F6}" srcOrd="1" destOrd="0" parTransId="{3597FBDE-67D9-4F30-A608-78DE572DE45C}" sibTransId="{753319EF-C677-4EF8-B0FE-717310557BFD}"/>
    <dgm:cxn modelId="{51CAEE70-6B4A-41CD-922F-3C4F3E243F8D}" type="presOf" srcId="{D71BD402-3449-409B-9AFB-8111CDDAA731}" destId="{9FE14B5F-BB32-4B07-8FEB-DC6AE1AB37F2}" srcOrd="0" destOrd="0" presId="urn:microsoft.com/office/officeart/2005/8/layout/hList7"/>
    <dgm:cxn modelId="{AEF9AC57-1151-4677-AD6D-560F7E97106A}" srcId="{AEC74497-6CD0-4411-97F5-647CF314A69C}" destId="{D71BD402-3449-409B-9AFB-8111CDDAA731}" srcOrd="2" destOrd="0" parTransId="{DD5EB67E-C6C1-4B5D-9938-2E60A9744E57}" sibTransId="{9056D65C-3F7A-494C-A224-904B387E0623}"/>
    <dgm:cxn modelId="{C0A21F96-BE93-4225-A575-FC08E853F4AD}" type="presOf" srcId="{53242B33-20BD-4393-9DB0-F106C62133F6}" destId="{819179C4-FD08-4ACD-89CF-D30C55D53EC3}" srcOrd="0" destOrd="0" presId="urn:microsoft.com/office/officeart/2005/8/layout/hList7"/>
    <dgm:cxn modelId="{800A87A1-5AA2-4122-A76B-D2B268320917}" type="presOf" srcId="{53242B33-20BD-4393-9DB0-F106C62133F6}" destId="{55FD237E-4A97-4062-BAD1-5A3DF9BCF080}" srcOrd="1" destOrd="0" presId="urn:microsoft.com/office/officeart/2005/8/layout/hList7"/>
    <dgm:cxn modelId="{1D83EAA9-1CF9-4276-A33A-972067021128}" type="presOf" srcId="{F402CBED-58B3-45CE-95EB-2696461DF5C8}" destId="{8732EC60-CD6F-42B9-931B-8A1D8CC2D0D1}" srcOrd="0" destOrd="0" presId="urn:microsoft.com/office/officeart/2005/8/layout/hList7"/>
    <dgm:cxn modelId="{0126C2E1-0986-4920-A6F5-1701DB8D2B69}" srcId="{AEC74497-6CD0-4411-97F5-647CF314A69C}" destId="{1331033F-3094-4AD8-A818-3E1CB6A4CBB5}" srcOrd="0" destOrd="0" parTransId="{4AC46CCD-F048-4866-834C-11A074F5037E}" sibTransId="{F402CBED-58B3-45CE-95EB-2696461DF5C8}"/>
    <dgm:cxn modelId="{D87285AD-CE17-42E8-AEB7-93CFE410C605}" type="presParOf" srcId="{FF5DBEE0-48F9-425A-BD15-AB604C43AF57}" destId="{A67A4A3F-057F-42ED-A074-EA74727A47A1}" srcOrd="0" destOrd="0" presId="urn:microsoft.com/office/officeart/2005/8/layout/hList7"/>
    <dgm:cxn modelId="{4FB456B0-C498-4400-9B50-E33912464658}" type="presParOf" srcId="{FF5DBEE0-48F9-425A-BD15-AB604C43AF57}" destId="{94D62E9D-F2C3-433A-86C2-31188AFC67D0}" srcOrd="1" destOrd="0" presId="urn:microsoft.com/office/officeart/2005/8/layout/hList7"/>
    <dgm:cxn modelId="{564C2918-A300-40F8-BC05-1885B613C50B}" type="presParOf" srcId="{94D62E9D-F2C3-433A-86C2-31188AFC67D0}" destId="{9C114098-E2E1-4303-AEF0-FB84A2D9A607}" srcOrd="0" destOrd="0" presId="urn:microsoft.com/office/officeart/2005/8/layout/hList7"/>
    <dgm:cxn modelId="{9A62B664-283F-40AD-B56B-08D5A8D1E186}" type="presParOf" srcId="{9C114098-E2E1-4303-AEF0-FB84A2D9A607}" destId="{BD66C512-46FD-4868-B2BE-07EA554E98DA}" srcOrd="0" destOrd="0" presId="urn:microsoft.com/office/officeart/2005/8/layout/hList7"/>
    <dgm:cxn modelId="{294061F8-A3D2-447A-B989-06AC8F50EC0D}" type="presParOf" srcId="{9C114098-E2E1-4303-AEF0-FB84A2D9A607}" destId="{49CF41D1-035F-411E-889A-FABA4EC2317C}" srcOrd="1" destOrd="0" presId="urn:microsoft.com/office/officeart/2005/8/layout/hList7"/>
    <dgm:cxn modelId="{8A81459C-4401-4D33-B75A-3D99A78EE95C}" type="presParOf" srcId="{9C114098-E2E1-4303-AEF0-FB84A2D9A607}" destId="{CD07FA07-5A86-4B1C-A3F3-B50B629683BF}" srcOrd="2" destOrd="0" presId="urn:microsoft.com/office/officeart/2005/8/layout/hList7"/>
    <dgm:cxn modelId="{B7ADE6AC-E145-40D3-B56B-90DF6363A3C7}" type="presParOf" srcId="{9C114098-E2E1-4303-AEF0-FB84A2D9A607}" destId="{425D2129-C511-4296-B2DB-64886C26220E}" srcOrd="3" destOrd="0" presId="urn:microsoft.com/office/officeart/2005/8/layout/hList7"/>
    <dgm:cxn modelId="{2E464CCC-A3F8-425B-BB4C-E338D69A1818}" type="presParOf" srcId="{94D62E9D-F2C3-433A-86C2-31188AFC67D0}" destId="{8732EC60-CD6F-42B9-931B-8A1D8CC2D0D1}" srcOrd="1" destOrd="0" presId="urn:microsoft.com/office/officeart/2005/8/layout/hList7"/>
    <dgm:cxn modelId="{F4AFE289-CB37-4E70-AD9E-5A1F20E9D7CD}" type="presParOf" srcId="{94D62E9D-F2C3-433A-86C2-31188AFC67D0}" destId="{657F7EB6-1C15-449D-84E6-D19934CEFCBF}" srcOrd="2" destOrd="0" presId="urn:microsoft.com/office/officeart/2005/8/layout/hList7"/>
    <dgm:cxn modelId="{7D9E4651-51F8-4D18-B4BD-96F46FB2F42D}" type="presParOf" srcId="{657F7EB6-1C15-449D-84E6-D19934CEFCBF}" destId="{819179C4-FD08-4ACD-89CF-D30C55D53EC3}" srcOrd="0" destOrd="0" presId="urn:microsoft.com/office/officeart/2005/8/layout/hList7"/>
    <dgm:cxn modelId="{A89324E0-8F5D-4387-93AE-6CD5C6E23910}" type="presParOf" srcId="{657F7EB6-1C15-449D-84E6-D19934CEFCBF}" destId="{55FD237E-4A97-4062-BAD1-5A3DF9BCF080}" srcOrd="1" destOrd="0" presId="urn:microsoft.com/office/officeart/2005/8/layout/hList7"/>
    <dgm:cxn modelId="{4E6A0F19-33D5-4AEC-894D-559CB1E27DCD}" type="presParOf" srcId="{657F7EB6-1C15-449D-84E6-D19934CEFCBF}" destId="{D745EAE4-20B0-4C24-9468-0E85C20B0526}" srcOrd="2" destOrd="0" presId="urn:microsoft.com/office/officeart/2005/8/layout/hList7"/>
    <dgm:cxn modelId="{444C359A-6EC7-4939-BDFF-A47DF3E81A93}" type="presParOf" srcId="{657F7EB6-1C15-449D-84E6-D19934CEFCBF}" destId="{9224FA10-783C-4164-A85C-F415EA0DE460}" srcOrd="3" destOrd="0" presId="urn:microsoft.com/office/officeart/2005/8/layout/hList7"/>
    <dgm:cxn modelId="{F0855CDD-9608-41CB-9E78-C041B610C116}" type="presParOf" srcId="{94D62E9D-F2C3-433A-86C2-31188AFC67D0}" destId="{A613FC01-AEA9-4818-A77C-F733073F3186}" srcOrd="3" destOrd="0" presId="urn:microsoft.com/office/officeart/2005/8/layout/hList7"/>
    <dgm:cxn modelId="{C4801A9A-71A1-4106-AEFA-16B80052FFC7}" type="presParOf" srcId="{94D62E9D-F2C3-433A-86C2-31188AFC67D0}" destId="{C6AF12B8-52A4-41EE-BAC4-4A04F577BACB}" srcOrd="4" destOrd="0" presId="urn:microsoft.com/office/officeart/2005/8/layout/hList7"/>
    <dgm:cxn modelId="{11708716-71BE-4D17-B615-B93FB8487239}" type="presParOf" srcId="{C6AF12B8-52A4-41EE-BAC4-4A04F577BACB}" destId="{9FE14B5F-BB32-4B07-8FEB-DC6AE1AB37F2}" srcOrd="0" destOrd="0" presId="urn:microsoft.com/office/officeart/2005/8/layout/hList7"/>
    <dgm:cxn modelId="{788972ED-A87A-4A55-B068-B47D9032BBEA}" type="presParOf" srcId="{C6AF12B8-52A4-41EE-BAC4-4A04F577BACB}" destId="{6682C00A-A400-43A5-8F93-DAF49CB49B0B}" srcOrd="1" destOrd="0" presId="urn:microsoft.com/office/officeart/2005/8/layout/hList7"/>
    <dgm:cxn modelId="{3E4F9431-D19A-4687-8077-C428F508CF66}" type="presParOf" srcId="{C6AF12B8-52A4-41EE-BAC4-4A04F577BACB}" destId="{657140C0-0EF3-4383-817B-C119722E74E2}" srcOrd="2" destOrd="0" presId="urn:microsoft.com/office/officeart/2005/8/layout/hList7"/>
    <dgm:cxn modelId="{3486B6C6-B02C-451A-9F7A-70FE2E6D4FDF}" type="presParOf" srcId="{C6AF12B8-52A4-41EE-BAC4-4A04F577BACB}" destId="{8F3E7A04-52EE-4504-85F8-164A7B5CC21C}"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BAB01E-670A-4B4A-B948-3F6776785F77}" type="doc">
      <dgm:prSet loTypeId="urn:microsoft.com/office/officeart/2005/8/layout/vList2" loCatId="list" qsTypeId="urn:microsoft.com/office/officeart/2005/8/quickstyle/simple1" qsCatId="simple" csTypeId="urn:microsoft.com/office/officeart/2005/8/colors/accent2_1" csCatId="accent2"/>
      <dgm:spPr/>
      <dgm:t>
        <a:bodyPr/>
        <a:lstStyle/>
        <a:p>
          <a:endParaRPr lang="en-AU"/>
        </a:p>
      </dgm:t>
    </dgm:pt>
    <dgm:pt modelId="{5340D903-4E02-495B-B85E-23DDE57DA605}">
      <dgm:prSet/>
      <dgm:spPr/>
      <dgm:t>
        <a:bodyPr/>
        <a:lstStyle/>
        <a:p>
          <a:r>
            <a:rPr lang="en-NZ"/>
            <a:t>General Resource Management API</a:t>
          </a:r>
          <a:endParaRPr lang="en-AU"/>
        </a:p>
      </dgm:t>
    </dgm:pt>
    <dgm:pt modelId="{EE4D25AB-DD15-4CB1-AF6A-D469E0DAC378}" type="parTrans" cxnId="{1C2577D5-4E3A-41CE-ADC1-FBE4C4615A3C}">
      <dgm:prSet/>
      <dgm:spPr/>
      <dgm:t>
        <a:bodyPr/>
        <a:lstStyle/>
        <a:p>
          <a:endParaRPr lang="en-AU"/>
        </a:p>
      </dgm:t>
    </dgm:pt>
    <dgm:pt modelId="{A3C73FFA-432B-4A6F-B4E9-23A7F85B67EB}" type="sibTrans" cxnId="{1C2577D5-4E3A-41CE-ADC1-FBE4C4615A3C}">
      <dgm:prSet/>
      <dgm:spPr/>
      <dgm:t>
        <a:bodyPr/>
        <a:lstStyle/>
        <a:p>
          <a:endParaRPr lang="en-AU"/>
        </a:p>
      </dgm:t>
    </dgm:pt>
    <dgm:pt modelId="{F4DFA8ED-BF1A-4AC0-968A-3012CCA8D70E}">
      <dgm:prSet/>
      <dgm:spPr/>
      <dgm:t>
        <a:bodyPr/>
        <a:lstStyle/>
        <a:p>
          <a:r>
            <a:rPr lang="en-NZ"/>
            <a:t>Resource providers for cloud-native apps.</a:t>
          </a:r>
          <a:endParaRPr lang="en-AU"/>
        </a:p>
      </dgm:t>
    </dgm:pt>
    <dgm:pt modelId="{B2D74EAE-F13E-4BC6-820E-BB1826ACD95B}" type="parTrans" cxnId="{31E6AF9B-B611-4AD7-AFD0-37212F10D6A1}">
      <dgm:prSet/>
      <dgm:spPr/>
      <dgm:t>
        <a:bodyPr/>
        <a:lstStyle/>
        <a:p>
          <a:endParaRPr lang="en-AU"/>
        </a:p>
      </dgm:t>
    </dgm:pt>
    <dgm:pt modelId="{2952123B-85F0-4419-9F6D-F1C9B9AB3E56}" type="sibTrans" cxnId="{31E6AF9B-B611-4AD7-AFD0-37212F10D6A1}">
      <dgm:prSet/>
      <dgm:spPr/>
      <dgm:t>
        <a:bodyPr/>
        <a:lstStyle/>
        <a:p>
          <a:endParaRPr lang="en-AU"/>
        </a:p>
      </dgm:t>
    </dgm:pt>
    <dgm:pt modelId="{6F5B3C1A-AED0-4899-8836-D998B38527A5}">
      <dgm:prSet/>
      <dgm:spPr/>
      <dgm:t>
        <a:bodyPr/>
        <a:lstStyle/>
        <a:p>
          <a:r>
            <a:rPr lang="en-NZ"/>
            <a:t>Tools for deploying and managing Radius apps via API.</a:t>
          </a:r>
          <a:endParaRPr lang="en-AU"/>
        </a:p>
      </dgm:t>
    </dgm:pt>
    <dgm:pt modelId="{75EFD8DF-6D73-4F1C-870E-8DB0D639E4C4}" type="parTrans" cxnId="{937DB60D-484A-4093-8992-DBC342C95FD6}">
      <dgm:prSet/>
      <dgm:spPr/>
      <dgm:t>
        <a:bodyPr/>
        <a:lstStyle/>
        <a:p>
          <a:endParaRPr lang="en-AU"/>
        </a:p>
      </dgm:t>
    </dgm:pt>
    <dgm:pt modelId="{A3535153-397E-4AB2-B3D1-F43FB9F94831}" type="sibTrans" cxnId="{937DB60D-484A-4093-8992-DBC342C95FD6}">
      <dgm:prSet/>
      <dgm:spPr/>
      <dgm:t>
        <a:bodyPr/>
        <a:lstStyle/>
        <a:p>
          <a:endParaRPr lang="en-AU"/>
        </a:p>
      </dgm:t>
    </dgm:pt>
    <dgm:pt modelId="{4C94D187-A2E0-4673-BF1E-45A2378D7DB3}" type="pres">
      <dgm:prSet presAssocID="{A9BAB01E-670A-4B4A-B948-3F6776785F77}" presName="linear" presStyleCnt="0">
        <dgm:presLayoutVars>
          <dgm:animLvl val="lvl"/>
          <dgm:resizeHandles val="exact"/>
        </dgm:presLayoutVars>
      </dgm:prSet>
      <dgm:spPr/>
    </dgm:pt>
    <dgm:pt modelId="{E49C4DB4-D55B-4372-806E-FAF03764A358}" type="pres">
      <dgm:prSet presAssocID="{5340D903-4E02-495B-B85E-23DDE57DA605}" presName="parentText" presStyleLbl="node1" presStyleIdx="0" presStyleCnt="3">
        <dgm:presLayoutVars>
          <dgm:chMax val="0"/>
          <dgm:bulletEnabled val="1"/>
        </dgm:presLayoutVars>
      </dgm:prSet>
      <dgm:spPr/>
    </dgm:pt>
    <dgm:pt modelId="{80AE66A9-5B5E-4F7A-B822-8D78576E9CD7}" type="pres">
      <dgm:prSet presAssocID="{A3C73FFA-432B-4A6F-B4E9-23A7F85B67EB}" presName="spacer" presStyleCnt="0"/>
      <dgm:spPr/>
    </dgm:pt>
    <dgm:pt modelId="{05F57F60-EC21-44CF-8F52-703168DC2BE3}" type="pres">
      <dgm:prSet presAssocID="{F4DFA8ED-BF1A-4AC0-968A-3012CCA8D70E}" presName="parentText" presStyleLbl="node1" presStyleIdx="1" presStyleCnt="3">
        <dgm:presLayoutVars>
          <dgm:chMax val="0"/>
          <dgm:bulletEnabled val="1"/>
        </dgm:presLayoutVars>
      </dgm:prSet>
      <dgm:spPr/>
    </dgm:pt>
    <dgm:pt modelId="{D0F6F512-F191-4E70-9152-2315703D8D94}" type="pres">
      <dgm:prSet presAssocID="{2952123B-85F0-4419-9F6D-F1C9B9AB3E56}" presName="spacer" presStyleCnt="0"/>
      <dgm:spPr/>
    </dgm:pt>
    <dgm:pt modelId="{FA4C8B62-A067-4415-A467-D31E0CB1A9A6}" type="pres">
      <dgm:prSet presAssocID="{6F5B3C1A-AED0-4899-8836-D998B38527A5}" presName="parentText" presStyleLbl="node1" presStyleIdx="2" presStyleCnt="3">
        <dgm:presLayoutVars>
          <dgm:chMax val="0"/>
          <dgm:bulletEnabled val="1"/>
        </dgm:presLayoutVars>
      </dgm:prSet>
      <dgm:spPr/>
    </dgm:pt>
  </dgm:ptLst>
  <dgm:cxnLst>
    <dgm:cxn modelId="{937DB60D-484A-4093-8992-DBC342C95FD6}" srcId="{A9BAB01E-670A-4B4A-B948-3F6776785F77}" destId="{6F5B3C1A-AED0-4899-8836-D998B38527A5}" srcOrd="2" destOrd="0" parTransId="{75EFD8DF-6D73-4F1C-870E-8DB0D639E4C4}" sibTransId="{A3535153-397E-4AB2-B3D1-F43FB9F94831}"/>
    <dgm:cxn modelId="{CE75F113-EC6D-47E4-85F9-5A2D034E1A2A}" type="presOf" srcId="{F4DFA8ED-BF1A-4AC0-968A-3012CCA8D70E}" destId="{05F57F60-EC21-44CF-8F52-703168DC2BE3}" srcOrd="0" destOrd="0" presId="urn:microsoft.com/office/officeart/2005/8/layout/vList2"/>
    <dgm:cxn modelId="{F2CD5915-8B9E-40B3-AC63-FCBF039C57FD}" type="presOf" srcId="{5340D903-4E02-495B-B85E-23DDE57DA605}" destId="{E49C4DB4-D55B-4372-806E-FAF03764A358}" srcOrd="0" destOrd="0" presId="urn:microsoft.com/office/officeart/2005/8/layout/vList2"/>
    <dgm:cxn modelId="{31E6AF9B-B611-4AD7-AFD0-37212F10D6A1}" srcId="{A9BAB01E-670A-4B4A-B948-3F6776785F77}" destId="{F4DFA8ED-BF1A-4AC0-968A-3012CCA8D70E}" srcOrd="1" destOrd="0" parTransId="{B2D74EAE-F13E-4BC6-820E-BB1826ACD95B}" sibTransId="{2952123B-85F0-4419-9F6D-F1C9B9AB3E56}"/>
    <dgm:cxn modelId="{295A9BBA-5AA8-4A1F-B130-1DE901F51B8C}" type="presOf" srcId="{6F5B3C1A-AED0-4899-8836-D998B38527A5}" destId="{FA4C8B62-A067-4415-A467-D31E0CB1A9A6}" srcOrd="0" destOrd="0" presId="urn:microsoft.com/office/officeart/2005/8/layout/vList2"/>
    <dgm:cxn modelId="{1C2577D5-4E3A-41CE-ADC1-FBE4C4615A3C}" srcId="{A9BAB01E-670A-4B4A-B948-3F6776785F77}" destId="{5340D903-4E02-495B-B85E-23DDE57DA605}" srcOrd="0" destOrd="0" parTransId="{EE4D25AB-DD15-4CB1-AF6A-D469E0DAC378}" sibTransId="{A3C73FFA-432B-4A6F-B4E9-23A7F85B67EB}"/>
    <dgm:cxn modelId="{C79CF8E1-6C60-4E4F-8763-D8F26361F2A6}" type="presOf" srcId="{A9BAB01E-670A-4B4A-B948-3F6776785F77}" destId="{4C94D187-A2E0-4673-BF1E-45A2378D7DB3}" srcOrd="0" destOrd="0" presId="urn:microsoft.com/office/officeart/2005/8/layout/vList2"/>
    <dgm:cxn modelId="{1A9FFE7E-8ECD-4775-9171-3FCD05A10251}" type="presParOf" srcId="{4C94D187-A2E0-4673-BF1E-45A2378D7DB3}" destId="{E49C4DB4-D55B-4372-806E-FAF03764A358}" srcOrd="0" destOrd="0" presId="urn:microsoft.com/office/officeart/2005/8/layout/vList2"/>
    <dgm:cxn modelId="{E7C02362-B1CF-48AD-9A12-989D1D0D2367}" type="presParOf" srcId="{4C94D187-A2E0-4673-BF1E-45A2378D7DB3}" destId="{80AE66A9-5B5E-4F7A-B822-8D78576E9CD7}" srcOrd="1" destOrd="0" presId="urn:microsoft.com/office/officeart/2005/8/layout/vList2"/>
    <dgm:cxn modelId="{74C53C68-95EF-4455-8E90-77C0B73AB16E}" type="presParOf" srcId="{4C94D187-A2E0-4673-BF1E-45A2378D7DB3}" destId="{05F57F60-EC21-44CF-8F52-703168DC2BE3}" srcOrd="2" destOrd="0" presId="urn:microsoft.com/office/officeart/2005/8/layout/vList2"/>
    <dgm:cxn modelId="{765B2F86-1D19-4F18-830A-B3EAB488706D}" type="presParOf" srcId="{4C94D187-A2E0-4673-BF1E-45A2378D7DB3}" destId="{D0F6F512-F191-4E70-9152-2315703D8D94}" srcOrd="3" destOrd="0" presId="urn:microsoft.com/office/officeart/2005/8/layout/vList2"/>
    <dgm:cxn modelId="{0C16D29B-451C-43F9-9EFE-5A64E5AF7022}" type="presParOf" srcId="{4C94D187-A2E0-4673-BF1E-45A2378D7DB3}" destId="{FA4C8B62-A067-4415-A467-D31E0CB1A9A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63EF11-AEA5-46A9-87BF-AFE429BEC98F}" type="doc">
      <dgm:prSet loTypeId="urn:microsoft.com/office/officeart/2005/8/layout/vList2" loCatId="list" qsTypeId="urn:microsoft.com/office/officeart/2005/8/quickstyle/simple1" qsCatId="simple" csTypeId="urn:microsoft.com/office/officeart/2005/8/colors/accent2_1" csCatId="accent2"/>
      <dgm:spPr/>
      <dgm:t>
        <a:bodyPr/>
        <a:lstStyle/>
        <a:p>
          <a:endParaRPr lang="en-AU"/>
        </a:p>
      </dgm:t>
    </dgm:pt>
    <dgm:pt modelId="{E296DD1C-153F-4AC7-A61A-AFCBF7638DE4}">
      <dgm:prSet/>
      <dgm:spPr/>
      <dgm:t>
        <a:bodyPr/>
        <a:lstStyle/>
        <a:p>
          <a:r>
            <a:rPr lang="en-AU"/>
            <a:t>API has single entry point for all authentication, authorization, routing etc.</a:t>
          </a:r>
        </a:p>
      </dgm:t>
    </dgm:pt>
    <dgm:pt modelId="{3AC979EF-C957-4029-BE84-1C565A4157C4}" type="parTrans" cxnId="{8AAE38E6-D958-43B7-82B6-31853B767D5A}">
      <dgm:prSet/>
      <dgm:spPr/>
      <dgm:t>
        <a:bodyPr/>
        <a:lstStyle/>
        <a:p>
          <a:endParaRPr lang="en-AU"/>
        </a:p>
      </dgm:t>
    </dgm:pt>
    <dgm:pt modelId="{63BDB6C9-2D00-4D74-A680-DD9AF00B717B}" type="sibTrans" cxnId="{8AAE38E6-D958-43B7-82B6-31853B767D5A}">
      <dgm:prSet/>
      <dgm:spPr/>
      <dgm:t>
        <a:bodyPr/>
        <a:lstStyle/>
        <a:p>
          <a:endParaRPr lang="en-AU"/>
        </a:p>
      </dgm:t>
    </dgm:pt>
    <dgm:pt modelId="{69529D06-B5D3-49D6-88B0-58BF810A07FE}">
      <dgm:prSet/>
      <dgm:spPr/>
      <dgm:t>
        <a:bodyPr/>
        <a:lstStyle/>
        <a:p>
          <a:r>
            <a:rPr lang="en-AU"/>
            <a:t>This is called the Universal Control-Plane (UCP)</a:t>
          </a:r>
        </a:p>
      </dgm:t>
    </dgm:pt>
    <dgm:pt modelId="{C3E4FC6C-D673-47A0-AF5B-43A32EF486E7}" type="parTrans" cxnId="{1BA09D83-4856-4500-AD91-06E2842BF8DA}">
      <dgm:prSet/>
      <dgm:spPr/>
      <dgm:t>
        <a:bodyPr/>
        <a:lstStyle/>
        <a:p>
          <a:endParaRPr lang="en-AU"/>
        </a:p>
      </dgm:t>
    </dgm:pt>
    <dgm:pt modelId="{491A6E14-A0CB-4B9F-AE07-EFFF3B0284BA}" type="sibTrans" cxnId="{1BA09D83-4856-4500-AD91-06E2842BF8DA}">
      <dgm:prSet/>
      <dgm:spPr/>
      <dgm:t>
        <a:bodyPr/>
        <a:lstStyle/>
        <a:p>
          <a:endParaRPr lang="en-AU"/>
        </a:p>
      </dgm:t>
    </dgm:pt>
    <dgm:pt modelId="{07AB5D0E-4C5D-4DE5-B750-AFD63A3D2D83}">
      <dgm:prSet/>
      <dgm:spPr/>
      <dgm:t>
        <a:bodyPr/>
        <a:lstStyle/>
        <a:p>
          <a:r>
            <a:rPr lang="en-AU"/>
            <a:t>This receives all inbound HTTP traffic to the Radius API, which routes requests to resource providers.</a:t>
          </a:r>
        </a:p>
      </dgm:t>
    </dgm:pt>
    <dgm:pt modelId="{4A203F0B-6DF8-40D2-BEF4-CAC70672B788}" type="parTrans" cxnId="{0AF4F93F-7A8B-4465-99E7-30DC590A7715}">
      <dgm:prSet/>
      <dgm:spPr/>
      <dgm:t>
        <a:bodyPr/>
        <a:lstStyle/>
        <a:p>
          <a:endParaRPr lang="en-AU"/>
        </a:p>
      </dgm:t>
    </dgm:pt>
    <dgm:pt modelId="{B07920CD-BF23-4FC3-B6E3-0EDE7C2D532C}" type="sibTrans" cxnId="{0AF4F93F-7A8B-4465-99E7-30DC590A7715}">
      <dgm:prSet/>
      <dgm:spPr/>
      <dgm:t>
        <a:bodyPr/>
        <a:lstStyle/>
        <a:p>
          <a:endParaRPr lang="en-AU"/>
        </a:p>
      </dgm:t>
    </dgm:pt>
    <dgm:pt modelId="{A08301AA-3CF1-46AF-AF36-A308325187E3}">
      <dgm:prSet/>
      <dgm:spPr/>
      <dgm:t>
        <a:bodyPr/>
        <a:lstStyle/>
        <a:p>
          <a:r>
            <a:rPr lang="en-AU"/>
            <a:t>Contains functionality for federating with separate resource managers.</a:t>
          </a:r>
        </a:p>
      </dgm:t>
    </dgm:pt>
    <dgm:pt modelId="{63E5DA08-2B0B-4FF7-9F57-A363F6B0F934}" type="parTrans" cxnId="{DE64E823-349B-49B8-B0E9-CAB48A3D8767}">
      <dgm:prSet/>
      <dgm:spPr/>
      <dgm:t>
        <a:bodyPr/>
        <a:lstStyle/>
        <a:p>
          <a:endParaRPr lang="en-AU"/>
        </a:p>
      </dgm:t>
    </dgm:pt>
    <dgm:pt modelId="{948B3702-F0CE-40BC-A794-26F7FB7B1E99}" type="sibTrans" cxnId="{DE64E823-349B-49B8-B0E9-CAB48A3D8767}">
      <dgm:prSet/>
      <dgm:spPr/>
      <dgm:t>
        <a:bodyPr/>
        <a:lstStyle/>
        <a:p>
          <a:endParaRPr lang="en-AU"/>
        </a:p>
      </dgm:t>
    </dgm:pt>
    <dgm:pt modelId="{860826FE-0FD3-48EF-9469-DD37E9010943}" type="pres">
      <dgm:prSet presAssocID="{C863EF11-AEA5-46A9-87BF-AFE429BEC98F}" presName="linear" presStyleCnt="0">
        <dgm:presLayoutVars>
          <dgm:animLvl val="lvl"/>
          <dgm:resizeHandles val="exact"/>
        </dgm:presLayoutVars>
      </dgm:prSet>
      <dgm:spPr/>
    </dgm:pt>
    <dgm:pt modelId="{625BB5E8-ACE4-4F57-A446-5A2AD154D2FD}" type="pres">
      <dgm:prSet presAssocID="{E296DD1C-153F-4AC7-A61A-AFCBF7638DE4}" presName="parentText" presStyleLbl="node1" presStyleIdx="0" presStyleCnt="4">
        <dgm:presLayoutVars>
          <dgm:chMax val="0"/>
          <dgm:bulletEnabled val="1"/>
        </dgm:presLayoutVars>
      </dgm:prSet>
      <dgm:spPr/>
    </dgm:pt>
    <dgm:pt modelId="{42801534-0D31-4F41-A7A0-3EBD8723F008}" type="pres">
      <dgm:prSet presAssocID="{63BDB6C9-2D00-4D74-A680-DD9AF00B717B}" presName="spacer" presStyleCnt="0"/>
      <dgm:spPr/>
    </dgm:pt>
    <dgm:pt modelId="{9E48A0C0-0880-473D-9BCB-BBACAA2F7B6D}" type="pres">
      <dgm:prSet presAssocID="{69529D06-B5D3-49D6-88B0-58BF810A07FE}" presName="parentText" presStyleLbl="node1" presStyleIdx="1" presStyleCnt="4">
        <dgm:presLayoutVars>
          <dgm:chMax val="0"/>
          <dgm:bulletEnabled val="1"/>
        </dgm:presLayoutVars>
      </dgm:prSet>
      <dgm:spPr/>
    </dgm:pt>
    <dgm:pt modelId="{C016EEC5-1F95-4D06-A4A3-1558A0B2417B}" type="pres">
      <dgm:prSet presAssocID="{491A6E14-A0CB-4B9F-AE07-EFFF3B0284BA}" presName="spacer" presStyleCnt="0"/>
      <dgm:spPr/>
    </dgm:pt>
    <dgm:pt modelId="{5C4AD867-7FC2-4BD7-A4C8-9E6430E4DA27}" type="pres">
      <dgm:prSet presAssocID="{07AB5D0E-4C5D-4DE5-B750-AFD63A3D2D83}" presName="parentText" presStyleLbl="node1" presStyleIdx="2" presStyleCnt="4">
        <dgm:presLayoutVars>
          <dgm:chMax val="0"/>
          <dgm:bulletEnabled val="1"/>
        </dgm:presLayoutVars>
      </dgm:prSet>
      <dgm:spPr/>
    </dgm:pt>
    <dgm:pt modelId="{D28AB51B-7075-4DCE-9A28-1830F3F7EDC7}" type="pres">
      <dgm:prSet presAssocID="{B07920CD-BF23-4FC3-B6E3-0EDE7C2D532C}" presName="spacer" presStyleCnt="0"/>
      <dgm:spPr/>
    </dgm:pt>
    <dgm:pt modelId="{1795A080-1662-44D6-8D2A-81B9CB9FC329}" type="pres">
      <dgm:prSet presAssocID="{A08301AA-3CF1-46AF-AF36-A308325187E3}" presName="parentText" presStyleLbl="node1" presStyleIdx="3" presStyleCnt="4">
        <dgm:presLayoutVars>
          <dgm:chMax val="0"/>
          <dgm:bulletEnabled val="1"/>
        </dgm:presLayoutVars>
      </dgm:prSet>
      <dgm:spPr/>
    </dgm:pt>
  </dgm:ptLst>
  <dgm:cxnLst>
    <dgm:cxn modelId="{33EF9816-041F-46EB-98EB-C919D672DF2A}" type="presOf" srcId="{C863EF11-AEA5-46A9-87BF-AFE429BEC98F}" destId="{860826FE-0FD3-48EF-9469-DD37E9010943}" srcOrd="0" destOrd="0" presId="urn:microsoft.com/office/officeart/2005/8/layout/vList2"/>
    <dgm:cxn modelId="{DE64E823-349B-49B8-B0E9-CAB48A3D8767}" srcId="{C863EF11-AEA5-46A9-87BF-AFE429BEC98F}" destId="{A08301AA-3CF1-46AF-AF36-A308325187E3}" srcOrd="3" destOrd="0" parTransId="{63E5DA08-2B0B-4FF7-9F57-A363F6B0F934}" sibTransId="{948B3702-F0CE-40BC-A794-26F7FB7B1E99}"/>
    <dgm:cxn modelId="{84E3BE2F-2C42-422C-8B92-F60963D27E63}" type="presOf" srcId="{A08301AA-3CF1-46AF-AF36-A308325187E3}" destId="{1795A080-1662-44D6-8D2A-81B9CB9FC329}" srcOrd="0" destOrd="0" presId="urn:microsoft.com/office/officeart/2005/8/layout/vList2"/>
    <dgm:cxn modelId="{0AF4F93F-7A8B-4465-99E7-30DC590A7715}" srcId="{C863EF11-AEA5-46A9-87BF-AFE429BEC98F}" destId="{07AB5D0E-4C5D-4DE5-B750-AFD63A3D2D83}" srcOrd="2" destOrd="0" parTransId="{4A203F0B-6DF8-40D2-BEF4-CAC70672B788}" sibTransId="{B07920CD-BF23-4FC3-B6E3-0EDE7C2D532C}"/>
    <dgm:cxn modelId="{94E0A85D-889F-4440-8E85-B08755790CCD}" type="presOf" srcId="{07AB5D0E-4C5D-4DE5-B750-AFD63A3D2D83}" destId="{5C4AD867-7FC2-4BD7-A4C8-9E6430E4DA27}" srcOrd="0" destOrd="0" presId="urn:microsoft.com/office/officeart/2005/8/layout/vList2"/>
    <dgm:cxn modelId="{55317347-DED6-4DD8-8050-A4FAA90816D0}" type="presOf" srcId="{E296DD1C-153F-4AC7-A61A-AFCBF7638DE4}" destId="{625BB5E8-ACE4-4F57-A446-5A2AD154D2FD}" srcOrd="0" destOrd="0" presId="urn:microsoft.com/office/officeart/2005/8/layout/vList2"/>
    <dgm:cxn modelId="{1BA09D83-4856-4500-AD91-06E2842BF8DA}" srcId="{C863EF11-AEA5-46A9-87BF-AFE429BEC98F}" destId="{69529D06-B5D3-49D6-88B0-58BF810A07FE}" srcOrd="1" destOrd="0" parTransId="{C3E4FC6C-D673-47A0-AF5B-43A32EF486E7}" sibTransId="{491A6E14-A0CB-4B9F-AE07-EFFF3B0284BA}"/>
    <dgm:cxn modelId="{9B663D90-7673-4F68-A662-532ADDFD152E}" type="presOf" srcId="{69529D06-B5D3-49D6-88B0-58BF810A07FE}" destId="{9E48A0C0-0880-473D-9BCB-BBACAA2F7B6D}" srcOrd="0" destOrd="0" presId="urn:microsoft.com/office/officeart/2005/8/layout/vList2"/>
    <dgm:cxn modelId="{8AAE38E6-D958-43B7-82B6-31853B767D5A}" srcId="{C863EF11-AEA5-46A9-87BF-AFE429BEC98F}" destId="{E296DD1C-153F-4AC7-A61A-AFCBF7638DE4}" srcOrd="0" destOrd="0" parTransId="{3AC979EF-C957-4029-BE84-1C565A4157C4}" sibTransId="{63BDB6C9-2D00-4D74-A680-DD9AF00B717B}"/>
    <dgm:cxn modelId="{A8A1BCBB-3CA1-46B3-B32D-277874BEE33C}" type="presParOf" srcId="{860826FE-0FD3-48EF-9469-DD37E9010943}" destId="{625BB5E8-ACE4-4F57-A446-5A2AD154D2FD}" srcOrd="0" destOrd="0" presId="urn:microsoft.com/office/officeart/2005/8/layout/vList2"/>
    <dgm:cxn modelId="{2B66E819-C0A1-423F-9F9E-307A534D4F27}" type="presParOf" srcId="{860826FE-0FD3-48EF-9469-DD37E9010943}" destId="{42801534-0D31-4F41-A7A0-3EBD8723F008}" srcOrd="1" destOrd="0" presId="urn:microsoft.com/office/officeart/2005/8/layout/vList2"/>
    <dgm:cxn modelId="{72EF95F8-CA91-4BA5-BDF5-B1BCA2482C41}" type="presParOf" srcId="{860826FE-0FD3-48EF-9469-DD37E9010943}" destId="{9E48A0C0-0880-473D-9BCB-BBACAA2F7B6D}" srcOrd="2" destOrd="0" presId="urn:microsoft.com/office/officeart/2005/8/layout/vList2"/>
    <dgm:cxn modelId="{39AEA3D1-D59C-4AAE-90B3-D01257CDFD0B}" type="presParOf" srcId="{860826FE-0FD3-48EF-9469-DD37E9010943}" destId="{C016EEC5-1F95-4D06-A4A3-1558A0B2417B}" srcOrd="3" destOrd="0" presId="urn:microsoft.com/office/officeart/2005/8/layout/vList2"/>
    <dgm:cxn modelId="{4E253875-0876-4828-B2F1-65CC8296A7E8}" type="presParOf" srcId="{860826FE-0FD3-48EF-9469-DD37E9010943}" destId="{5C4AD867-7FC2-4BD7-A4C8-9E6430E4DA27}" srcOrd="4" destOrd="0" presId="urn:microsoft.com/office/officeart/2005/8/layout/vList2"/>
    <dgm:cxn modelId="{181CD62C-382C-4A01-B3DF-28C9342EB68F}" type="presParOf" srcId="{860826FE-0FD3-48EF-9469-DD37E9010943}" destId="{D28AB51B-7075-4DCE-9A28-1830F3F7EDC7}" srcOrd="5" destOrd="0" presId="urn:microsoft.com/office/officeart/2005/8/layout/vList2"/>
    <dgm:cxn modelId="{2BC30B7B-ED83-4785-9AD1-8373C53CC9BB}" type="presParOf" srcId="{860826FE-0FD3-48EF-9469-DD37E9010943}" destId="{1795A080-1662-44D6-8D2A-81B9CB9FC32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90EEE3-B50D-44E1-88B2-12743956A24F}" type="doc">
      <dgm:prSet loTypeId="urn:microsoft.com/office/officeart/2005/8/layout/vList2" loCatId="list" qsTypeId="urn:microsoft.com/office/officeart/2005/8/quickstyle/simple1" qsCatId="simple" csTypeId="urn:microsoft.com/office/officeart/2005/8/colors/accent2_1" csCatId="accent2"/>
      <dgm:spPr/>
      <dgm:t>
        <a:bodyPr/>
        <a:lstStyle/>
        <a:p>
          <a:endParaRPr lang="en-AU"/>
        </a:p>
      </dgm:t>
    </dgm:pt>
    <dgm:pt modelId="{F3D46F98-E70B-4249-8E72-6757B3549A9D}">
      <dgm:prSet/>
      <dgm:spPr/>
      <dgm:t>
        <a:bodyPr/>
        <a:lstStyle/>
        <a:p>
          <a:r>
            <a:rPr lang="en-AU" b="1"/>
            <a:t>Applications.Core </a:t>
          </a:r>
          <a:r>
            <a:rPr lang="en-AU"/>
            <a:t>– Core resources of an app. Includes app itself, containers, gateways and routes.</a:t>
          </a:r>
        </a:p>
      </dgm:t>
    </dgm:pt>
    <dgm:pt modelId="{9C9D3007-8661-4DC6-BD4E-E00399D56378}" type="parTrans" cxnId="{744EBBE9-8E36-46E8-92FC-D3E2E84A9CBF}">
      <dgm:prSet/>
      <dgm:spPr/>
      <dgm:t>
        <a:bodyPr/>
        <a:lstStyle/>
        <a:p>
          <a:endParaRPr lang="en-AU"/>
        </a:p>
      </dgm:t>
    </dgm:pt>
    <dgm:pt modelId="{9FA90944-7DA3-40E9-B2B6-EC0CCC98B355}" type="sibTrans" cxnId="{744EBBE9-8E36-46E8-92FC-D3E2E84A9CBF}">
      <dgm:prSet/>
      <dgm:spPr/>
      <dgm:t>
        <a:bodyPr/>
        <a:lstStyle/>
        <a:p>
          <a:endParaRPr lang="en-AU"/>
        </a:p>
      </dgm:t>
    </dgm:pt>
    <dgm:pt modelId="{2796C778-7AED-4FBD-9DD4-36DAE4F851D0}">
      <dgm:prSet/>
      <dgm:spPr/>
      <dgm:t>
        <a:bodyPr/>
        <a:lstStyle/>
        <a:p>
          <a:r>
            <a:rPr lang="en-AU" b="1"/>
            <a:t>Applications.Dapr </a:t>
          </a:r>
          <a:r>
            <a:rPr lang="en-AU"/>
            <a:t>– Integration with Dapr programming model. Supports management of Dapr building blocks and configuration.</a:t>
          </a:r>
        </a:p>
      </dgm:t>
    </dgm:pt>
    <dgm:pt modelId="{B9016A63-0805-4BF3-9818-E2EC68C1C39C}" type="parTrans" cxnId="{FC70FB3C-4720-4DCD-9CCC-4992F10FA00F}">
      <dgm:prSet/>
      <dgm:spPr/>
      <dgm:t>
        <a:bodyPr/>
        <a:lstStyle/>
        <a:p>
          <a:endParaRPr lang="en-AU"/>
        </a:p>
      </dgm:t>
    </dgm:pt>
    <dgm:pt modelId="{EB67143A-9590-4FC8-ACFF-E7CB040F20F7}" type="sibTrans" cxnId="{FC70FB3C-4720-4DCD-9CCC-4992F10FA00F}">
      <dgm:prSet/>
      <dgm:spPr/>
      <dgm:t>
        <a:bodyPr/>
        <a:lstStyle/>
        <a:p>
          <a:endParaRPr lang="en-AU"/>
        </a:p>
      </dgm:t>
    </dgm:pt>
    <dgm:pt modelId="{09BBCE08-C8D8-4AA8-A531-79FB0A0CA364}">
      <dgm:prSet/>
      <dgm:spPr/>
      <dgm:t>
        <a:bodyPr/>
        <a:lstStyle/>
        <a:p>
          <a:r>
            <a:rPr lang="en-AU" b="1"/>
            <a:t>Applications.Datastores </a:t>
          </a:r>
          <a:r>
            <a:rPr lang="en-AU"/>
            <a:t>– Abstractions for data-stores that can be used within an app.</a:t>
          </a:r>
        </a:p>
      </dgm:t>
    </dgm:pt>
    <dgm:pt modelId="{2CC44883-FF1A-4377-A6C6-2746DBED8879}" type="parTrans" cxnId="{D5B9E500-337C-43C4-BF4F-D4CF4074EFA6}">
      <dgm:prSet/>
      <dgm:spPr/>
      <dgm:t>
        <a:bodyPr/>
        <a:lstStyle/>
        <a:p>
          <a:endParaRPr lang="en-AU"/>
        </a:p>
      </dgm:t>
    </dgm:pt>
    <dgm:pt modelId="{43F26C76-F7A4-48C5-BBF6-A0DF1DB17EF9}" type="sibTrans" cxnId="{D5B9E500-337C-43C4-BF4F-D4CF4074EFA6}">
      <dgm:prSet/>
      <dgm:spPr/>
      <dgm:t>
        <a:bodyPr/>
        <a:lstStyle/>
        <a:p>
          <a:endParaRPr lang="en-AU"/>
        </a:p>
      </dgm:t>
    </dgm:pt>
    <dgm:pt modelId="{7EA034BF-BC1F-4B36-8ED1-2C73BFE42EFA}">
      <dgm:prSet/>
      <dgm:spPr/>
      <dgm:t>
        <a:bodyPr/>
        <a:lstStyle/>
        <a:p>
          <a:r>
            <a:rPr lang="en-AU" b="1"/>
            <a:t>Applications.Messaging </a:t>
          </a:r>
          <a:r>
            <a:rPr lang="en-AU"/>
            <a:t>– Abstractions for messaging systems that can be used within an app.</a:t>
          </a:r>
        </a:p>
      </dgm:t>
    </dgm:pt>
    <dgm:pt modelId="{8BC9F488-6F3E-4F1D-BA41-4120323C1C47}" type="parTrans" cxnId="{78746B42-C47B-4870-8BB8-F9D1D2940838}">
      <dgm:prSet/>
      <dgm:spPr/>
      <dgm:t>
        <a:bodyPr/>
        <a:lstStyle/>
        <a:p>
          <a:endParaRPr lang="en-AU"/>
        </a:p>
      </dgm:t>
    </dgm:pt>
    <dgm:pt modelId="{299A92B5-EB3C-494A-B742-709E57390A00}" type="sibTrans" cxnId="{78746B42-C47B-4870-8BB8-F9D1D2940838}">
      <dgm:prSet/>
      <dgm:spPr/>
      <dgm:t>
        <a:bodyPr/>
        <a:lstStyle/>
        <a:p>
          <a:endParaRPr lang="en-AU"/>
        </a:p>
      </dgm:t>
    </dgm:pt>
    <dgm:pt modelId="{59E80175-F4E8-4567-9B9D-79322939FE69}">
      <dgm:prSet/>
      <dgm:spPr/>
      <dgm:t>
        <a:bodyPr/>
        <a:lstStyle/>
        <a:p>
          <a:r>
            <a:rPr lang="en-AU" b="1"/>
            <a:t>Bicep.Deployments </a:t>
          </a:r>
          <a:r>
            <a:rPr lang="en-AU"/>
            <a:t>– Functionality for processing Bicep deployments.</a:t>
          </a:r>
        </a:p>
      </dgm:t>
    </dgm:pt>
    <dgm:pt modelId="{9306612F-8B0E-4474-BA66-1775BBA86206}" type="parTrans" cxnId="{5641233F-A81D-43F7-BDD0-4247A15A6A00}">
      <dgm:prSet/>
      <dgm:spPr/>
      <dgm:t>
        <a:bodyPr/>
        <a:lstStyle/>
        <a:p>
          <a:endParaRPr lang="en-AU"/>
        </a:p>
      </dgm:t>
    </dgm:pt>
    <dgm:pt modelId="{27F69D9D-A3A1-4087-A8E4-605264A1DCC6}" type="sibTrans" cxnId="{5641233F-A81D-43F7-BDD0-4247A15A6A00}">
      <dgm:prSet/>
      <dgm:spPr/>
      <dgm:t>
        <a:bodyPr/>
        <a:lstStyle/>
        <a:p>
          <a:endParaRPr lang="en-AU"/>
        </a:p>
      </dgm:t>
    </dgm:pt>
    <dgm:pt modelId="{9172DF85-C35A-4CB5-9BD3-46E59BA12181}" type="pres">
      <dgm:prSet presAssocID="{6A90EEE3-B50D-44E1-88B2-12743956A24F}" presName="linear" presStyleCnt="0">
        <dgm:presLayoutVars>
          <dgm:animLvl val="lvl"/>
          <dgm:resizeHandles val="exact"/>
        </dgm:presLayoutVars>
      </dgm:prSet>
      <dgm:spPr/>
    </dgm:pt>
    <dgm:pt modelId="{01C48D81-FEB9-463F-99E5-0E20B4FDAEE6}" type="pres">
      <dgm:prSet presAssocID="{F3D46F98-E70B-4249-8E72-6757B3549A9D}" presName="parentText" presStyleLbl="node1" presStyleIdx="0" presStyleCnt="5">
        <dgm:presLayoutVars>
          <dgm:chMax val="0"/>
          <dgm:bulletEnabled val="1"/>
        </dgm:presLayoutVars>
      </dgm:prSet>
      <dgm:spPr/>
    </dgm:pt>
    <dgm:pt modelId="{8E8B1C51-F28A-41B8-8985-6E8CA7C423E8}" type="pres">
      <dgm:prSet presAssocID="{9FA90944-7DA3-40E9-B2B6-EC0CCC98B355}" presName="spacer" presStyleCnt="0"/>
      <dgm:spPr/>
    </dgm:pt>
    <dgm:pt modelId="{D13A08B4-5971-4E7E-AD6F-BC17D1E9959A}" type="pres">
      <dgm:prSet presAssocID="{2796C778-7AED-4FBD-9DD4-36DAE4F851D0}" presName="parentText" presStyleLbl="node1" presStyleIdx="1" presStyleCnt="5">
        <dgm:presLayoutVars>
          <dgm:chMax val="0"/>
          <dgm:bulletEnabled val="1"/>
        </dgm:presLayoutVars>
      </dgm:prSet>
      <dgm:spPr/>
    </dgm:pt>
    <dgm:pt modelId="{4F0325F6-C7E1-42E6-AA34-0F68FBC57F6B}" type="pres">
      <dgm:prSet presAssocID="{EB67143A-9590-4FC8-ACFF-E7CB040F20F7}" presName="spacer" presStyleCnt="0"/>
      <dgm:spPr/>
    </dgm:pt>
    <dgm:pt modelId="{5FB5E530-B5BF-4060-BDD4-AC898123BF0E}" type="pres">
      <dgm:prSet presAssocID="{09BBCE08-C8D8-4AA8-A531-79FB0A0CA364}" presName="parentText" presStyleLbl="node1" presStyleIdx="2" presStyleCnt="5">
        <dgm:presLayoutVars>
          <dgm:chMax val="0"/>
          <dgm:bulletEnabled val="1"/>
        </dgm:presLayoutVars>
      </dgm:prSet>
      <dgm:spPr/>
    </dgm:pt>
    <dgm:pt modelId="{3A4A6FBB-7493-4212-AF95-F30EC94828BA}" type="pres">
      <dgm:prSet presAssocID="{43F26C76-F7A4-48C5-BBF6-A0DF1DB17EF9}" presName="spacer" presStyleCnt="0"/>
      <dgm:spPr/>
    </dgm:pt>
    <dgm:pt modelId="{206739DE-173D-43E8-B29F-CAD7267721CC}" type="pres">
      <dgm:prSet presAssocID="{7EA034BF-BC1F-4B36-8ED1-2C73BFE42EFA}" presName="parentText" presStyleLbl="node1" presStyleIdx="3" presStyleCnt="5">
        <dgm:presLayoutVars>
          <dgm:chMax val="0"/>
          <dgm:bulletEnabled val="1"/>
        </dgm:presLayoutVars>
      </dgm:prSet>
      <dgm:spPr/>
    </dgm:pt>
    <dgm:pt modelId="{FDA8FB3F-9303-40D2-92FA-0E08DE0949F3}" type="pres">
      <dgm:prSet presAssocID="{299A92B5-EB3C-494A-B742-709E57390A00}" presName="spacer" presStyleCnt="0"/>
      <dgm:spPr/>
    </dgm:pt>
    <dgm:pt modelId="{8E184DEA-5247-4F19-A342-9D26E20A2AF3}" type="pres">
      <dgm:prSet presAssocID="{59E80175-F4E8-4567-9B9D-79322939FE69}" presName="parentText" presStyleLbl="node1" presStyleIdx="4" presStyleCnt="5">
        <dgm:presLayoutVars>
          <dgm:chMax val="0"/>
          <dgm:bulletEnabled val="1"/>
        </dgm:presLayoutVars>
      </dgm:prSet>
      <dgm:spPr/>
    </dgm:pt>
  </dgm:ptLst>
  <dgm:cxnLst>
    <dgm:cxn modelId="{D5B9E500-337C-43C4-BF4F-D4CF4074EFA6}" srcId="{6A90EEE3-B50D-44E1-88B2-12743956A24F}" destId="{09BBCE08-C8D8-4AA8-A531-79FB0A0CA364}" srcOrd="2" destOrd="0" parTransId="{2CC44883-FF1A-4377-A6C6-2746DBED8879}" sibTransId="{43F26C76-F7A4-48C5-BBF6-A0DF1DB17EF9}"/>
    <dgm:cxn modelId="{7F1B9A23-B854-4F1E-85E8-5C94773AB722}" type="presOf" srcId="{6A90EEE3-B50D-44E1-88B2-12743956A24F}" destId="{9172DF85-C35A-4CB5-9BD3-46E59BA12181}" srcOrd="0" destOrd="0" presId="urn:microsoft.com/office/officeart/2005/8/layout/vList2"/>
    <dgm:cxn modelId="{FC70FB3C-4720-4DCD-9CCC-4992F10FA00F}" srcId="{6A90EEE3-B50D-44E1-88B2-12743956A24F}" destId="{2796C778-7AED-4FBD-9DD4-36DAE4F851D0}" srcOrd="1" destOrd="0" parTransId="{B9016A63-0805-4BF3-9818-E2EC68C1C39C}" sibTransId="{EB67143A-9590-4FC8-ACFF-E7CB040F20F7}"/>
    <dgm:cxn modelId="{5641233F-A81D-43F7-BDD0-4247A15A6A00}" srcId="{6A90EEE3-B50D-44E1-88B2-12743956A24F}" destId="{59E80175-F4E8-4567-9B9D-79322939FE69}" srcOrd="4" destOrd="0" parTransId="{9306612F-8B0E-4474-BA66-1775BBA86206}" sibTransId="{27F69D9D-A3A1-4087-A8E4-605264A1DCC6}"/>
    <dgm:cxn modelId="{78746B42-C47B-4870-8BB8-F9D1D2940838}" srcId="{6A90EEE3-B50D-44E1-88B2-12743956A24F}" destId="{7EA034BF-BC1F-4B36-8ED1-2C73BFE42EFA}" srcOrd="3" destOrd="0" parTransId="{8BC9F488-6F3E-4F1D-BA41-4120323C1C47}" sibTransId="{299A92B5-EB3C-494A-B742-709E57390A00}"/>
    <dgm:cxn modelId="{BDA5A179-D806-4DFE-AD7C-8BB5AF2AF42E}" type="presOf" srcId="{59E80175-F4E8-4567-9B9D-79322939FE69}" destId="{8E184DEA-5247-4F19-A342-9D26E20A2AF3}" srcOrd="0" destOrd="0" presId="urn:microsoft.com/office/officeart/2005/8/layout/vList2"/>
    <dgm:cxn modelId="{F5450488-517A-440B-8F10-FC4BD6AE2B25}" type="presOf" srcId="{09BBCE08-C8D8-4AA8-A531-79FB0A0CA364}" destId="{5FB5E530-B5BF-4060-BDD4-AC898123BF0E}" srcOrd="0" destOrd="0" presId="urn:microsoft.com/office/officeart/2005/8/layout/vList2"/>
    <dgm:cxn modelId="{0FD5DAAB-DCB7-4A8B-BC78-AF89E47CC9C2}" type="presOf" srcId="{7EA034BF-BC1F-4B36-8ED1-2C73BFE42EFA}" destId="{206739DE-173D-43E8-B29F-CAD7267721CC}" srcOrd="0" destOrd="0" presId="urn:microsoft.com/office/officeart/2005/8/layout/vList2"/>
    <dgm:cxn modelId="{6DCB11B6-5B1D-4CED-B65D-18CB3A82BCA8}" type="presOf" srcId="{F3D46F98-E70B-4249-8E72-6757B3549A9D}" destId="{01C48D81-FEB9-463F-99E5-0E20B4FDAEE6}" srcOrd="0" destOrd="0" presId="urn:microsoft.com/office/officeart/2005/8/layout/vList2"/>
    <dgm:cxn modelId="{0AB659E9-D5E0-4292-95C2-A0170A950A8A}" type="presOf" srcId="{2796C778-7AED-4FBD-9DD4-36DAE4F851D0}" destId="{D13A08B4-5971-4E7E-AD6F-BC17D1E9959A}" srcOrd="0" destOrd="0" presId="urn:microsoft.com/office/officeart/2005/8/layout/vList2"/>
    <dgm:cxn modelId="{744EBBE9-8E36-46E8-92FC-D3E2E84A9CBF}" srcId="{6A90EEE3-B50D-44E1-88B2-12743956A24F}" destId="{F3D46F98-E70B-4249-8E72-6757B3549A9D}" srcOrd="0" destOrd="0" parTransId="{9C9D3007-8661-4DC6-BD4E-E00399D56378}" sibTransId="{9FA90944-7DA3-40E9-B2B6-EC0CCC98B355}"/>
    <dgm:cxn modelId="{BB0F1D28-0B3F-4D0A-A805-71868468E4CB}" type="presParOf" srcId="{9172DF85-C35A-4CB5-9BD3-46E59BA12181}" destId="{01C48D81-FEB9-463F-99E5-0E20B4FDAEE6}" srcOrd="0" destOrd="0" presId="urn:microsoft.com/office/officeart/2005/8/layout/vList2"/>
    <dgm:cxn modelId="{AB276046-AA7C-4632-9D97-0EABB5F78273}" type="presParOf" srcId="{9172DF85-C35A-4CB5-9BD3-46E59BA12181}" destId="{8E8B1C51-F28A-41B8-8985-6E8CA7C423E8}" srcOrd="1" destOrd="0" presId="urn:microsoft.com/office/officeart/2005/8/layout/vList2"/>
    <dgm:cxn modelId="{6EE90937-E360-4AE2-B45A-CBD4F74FDEE0}" type="presParOf" srcId="{9172DF85-C35A-4CB5-9BD3-46E59BA12181}" destId="{D13A08B4-5971-4E7E-AD6F-BC17D1E9959A}" srcOrd="2" destOrd="0" presId="urn:microsoft.com/office/officeart/2005/8/layout/vList2"/>
    <dgm:cxn modelId="{57582E68-EF54-4414-BFF4-D1D49D22F021}" type="presParOf" srcId="{9172DF85-C35A-4CB5-9BD3-46E59BA12181}" destId="{4F0325F6-C7E1-42E6-AA34-0F68FBC57F6B}" srcOrd="3" destOrd="0" presId="urn:microsoft.com/office/officeart/2005/8/layout/vList2"/>
    <dgm:cxn modelId="{7092C4F6-26FA-4DAD-BE89-85C0682F1EC0}" type="presParOf" srcId="{9172DF85-C35A-4CB5-9BD3-46E59BA12181}" destId="{5FB5E530-B5BF-4060-BDD4-AC898123BF0E}" srcOrd="4" destOrd="0" presId="urn:microsoft.com/office/officeart/2005/8/layout/vList2"/>
    <dgm:cxn modelId="{8DA69C05-5E85-4380-B46A-3A4F971307CC}" type="presParOf" srcId="{9172DF85-C35A-4CB5-9BD3-46E59BA12181}" destId="{3A4A6FBB-7493-4212-AF95-F30EC94828BA}" srcOrd="5" destOrd="0" presId="urn:microsoft.com/office/officeart/2005/8/layout/vList2"/>
    <dgm:cxn modelId="{76444141-3BE4-4135-844B-7C95BA175C37}" type="presParOf" srcId="{9172DF85-C35A-4CB5-9BD3-46E59BA12181}" destId="{206739DE-173D-43E8-B29F-CAD7267721CC}" srcOrd="6" destOrd="0" presId="urn:microsoft.com/office/officeart/2005/8/layout/vList2"/>
    <dgm:cxn modelId="{3CF18B0B-F088-48B4-9FF8-1AD58CEBFB96}" type="presParOf" srcId="{9172DF85-C35A-4CB5-9BD3-46E59BA12181}" destId="{FDA8FB3F-9303-40D2-92FA-0E08DE0949F3}" srcOrd="7" destOrd="0" presId="urn:microsoft.com/office/officeart/2005/8/layout/vList2"/>
    <dgm:cxn modelId="{3AA31C4F-AF25-4CEF-8400-F462DF19E360}" type="presParOf" srcId="{9172DF85-C35A-4CB5-9BD3-46E59BA12181}" destId="{8E184DEA-5247-4F19-A342-9D26E20A2AF3}"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DBB082-C38D-4E85-B4C5-0F7461DBEE2D}" type="doc">
      <dgm:prSet loTypeId="urn:microsoft.com/office/officeart/2005/8/layout/hList1" loCatId="list" qsTypeId="urn:microsoft.com/office/officeart/2005/8/quickstyle/simple1" qsCatId="simple" csTypeId="urn:microsoft.com/office/officeart/2005/8/colors/accent2_2" csCatId="accent2"/>
      <dgm:spPr/>
      <dgm:t>
        <a:bodyPr/>
        <a:lstStyle/>
        <a:p>
          <a:endParaRPr lang="en-AU"/>
        </a:p>
      </dgm:t>
    </dgm:pt>
    <dgm:pt modelId="{027B8107-10D4-4CED-87CF-F896926C3CC5}">
      <dgm:prSet/>
      <dgm:spPr/>
      <dgm:t>
        <a:bodyPr/>
        <a:lstStyle/>
        <a:p>
          <a:r>
            <a:rPr lang="en-AU"/>
            <a:t>The rad CLI</a:t>
          </a:r>
        </a:p>
      </dgm:t>
    </dgm:pt>
    <dgm:pt modelId="{E8385352-9617-4CCB-BD6D-62D6F9472C04}" type="parTrans" cxnId="{22867294-B9C9-4FAC-909C-C0E3DBB1DA83}">
      <dgm:prSet/>
      <dgm:spPr/>
      <dgm:t>
        <a:bodyPr/>
        <a:lstStyle/>
        <a:p>
          <a:endParaRPr lang="en-AU"/>
        </a:p>
      </dgm:t>
    </dgm:pt>
    <dgm:pt modelId="{0747C9A2-CE71-4AC1-9224-B471FB4A1A82}" type="sibTrans" cxnId="{22867294-B9C9-4FAC-909C-C0E3DBB1DA83}">
      <dgm:prSet/>
      <dgm:spPr/>
      <dgm:t>
        <a:bodyPr/>
        <a:lstStyle/>
        <a:p>
          <a:endParaRPr lang="en-AU"/>
        </a:p>
      </dgm:t>
    </dgm:pt>
    <dgm:pt modelId="{85EA050D-BAE8-4D48-9019-EED1ACB24F62}">
      <dgm:prSet/>
      <dgm:spPr/>
      <dgm:t>
        <a:bodyPr/>
        <a:lstStyle/>
        <a:p>
          <a:r>
            <a:rPr lang="en-AU"/>
            <a:t>Bicep</a:t>
          </a:r>
        </a:p>
      </dgm:t>
    </dgm:pt>
    <dgm:pt modelId="{AB9341DB-6F48-434C-8234-96045467EB35}" type="parTrans" cxnId="{475A378A-AF17-4F08-8C24-9500F1B35622}">
      <dgm:prSet/>
      <dgm:spPr/>
      <dgm:t>
        <a:bodyPr/>
        <a:lstStyle/>
        <a:p>
          <a:endParaRPr lang="en-AU"/>
        </a:p>
      </dgm:t>
    </dgm:pt>
    <dgm:pt modelId="{2195DFEF-2AE4-4F20-8760-8ADB146D3930}" type="sibTrans" cxnId="{475A378A-AF17-4F08-8C24-9500F1B35622}">
      <dgm:prSet/>
      <dgm:spPr/>
      <dgm:t>
        <a:bodyPr/>
        <a:lstStyle/>
        <a:p>
          <a:endParaRPr lang="en-AU"/>
        </a:p>
      </dgm:t>
    </dgm:pt>
    <dgm:pt modelId="{21C061D5-FB6B-4FE4-AE6A-3BC7C6A9FDFF}">
      <dgm:prSet/>
      <dgm:spPr/>
      <dgm:t>
        <a:bodyPr/>
        <a:lstStyle/>
        <a:p>
          <a:r>
            <a:rPr lang="en-AU"/>
            <a:t>Terraform (still a work in progress)</a:t>
          </a:r>
        </a:p>
      </dgm:t>
    </dgm:pt>
    <dgm:pt modelId="{B4EAB691-D00A-4225-8F8E-E2E865263561}" type="parTrans" cxnId="{273ECFC4-5351-409B-BAED-A2101B1FF48E}">
      <dgm:prSet/>
      <dgm:spPr/>
      <dgm:t>
        <a:bodyPr/>
        <a:lstStyle/>
        <a:p>
          <a:endParaRPr lang="en-AU"/>
        </a:p>
      </dgm:t>
    </dgm:pt>
    <dgm:pt modelId="{48095FF4-5B7A-4596-B5C5-3FCF358970B8}" type="sibTrans" cxnId="{273ECFC4-5351-409B-BAED-A2101B1FF48E}">
      <dgm:prSet/>
      <dgm:spPr/>
      <dgm:t>
        <a:bodyPr/>
        <a:lstStyle/>
        <a:p>
          <a:endParaRPr lang="en-AU"/>
        </a:p>
      </dgm:t>
    </dgm:pt>
    <dgm:pt modelId="{0B29616A-FAE4-49CE-9CAE-0B407427816F}" type="pres">
      <dgm:prSet presAssocID="{A8DBB082-C38D-4E85-B4C5-0F7461DBEE2D}" presName="Name0" presStyleCnt="0">
        <dgm:presLayoutVars>
          <dgm:dir/>
          <dgm:animLvl val="lvl"/>
          <dgm:resizeHandles val="exact"/>
        </dgm:presLayoutVars>
      </dgm:prSet>
      <dgm:spPr/>
    </dgm:pt>
    <dgm:pt modelId="{DC60DB74-58A4-4D0B-A8B3-5CB0A1A5FA09}" type="pres">
      <dgm:prSet presAssocID="{027B8107-10D4-4CED-87CF-F896926C3CC5}" presName="composite" presStyleCnt="0"/>
      <dgm:spPr/>
    </dgm:pt>
    <dgm:pt modelId="{D8BE63FA-E0DD-46BA-BF67-BAE69F8F99C8}" type="pres">
      <dgm:prSet presAssocID="{027B8107-10D4-4CED-87CF-F896926C3CC5}" presName="parTx" presStyleLbl="alignNode1" presStyleIdx="0" presStyleCnt="3">
        <dgm:presLayoutVars>
          <dgm:chMax val="0"/>
          <dgm:chPref val="0"/>
          <dgm:bulletEnabled val="1"/>
        </dgm:presLayoutVars>
      </dgm:prSet>
      <dgm:spPr/>
    </dgm:pt>
    <dgm:pt modelId="{8D6C0E7A-A148-4E5D-90F4-5866115B4053}" type="pres">
      <dgm:prSet presAssocID="{027B8107-10D4-4CED-87CF-F896926C3CC5}" presName="desTx" presStyleLbl="alignAccFollowNode1" presStyleIdx="0" presStyleCnt="3">
        <dgm:presLayoutVars>
          <dgm:bulletEnabled val="1"/>
        </dgm:presLayoutVars>
      </dgm:prSet>
      <dgm:spPr/>
    </dgm:pt>
    <dgm:pt modelId="{EFE72A08-C7AC-4851-B406-B5EEABB9C1BB}" type="pres">
      <dgm:prSet presAssocID="{0747C9A2-CE71-4AC1-9224-B471FB4A1A82}" presName="space" presStyleCnt="0"/>
      <dgm:spPr/>
    </dgm:pt>
    <dgm:pt modelId="{9A13CFDC-F7BF-40D5-9862-CBAFCE8478C1}" type="pres">
      <dgm:prSet presAssocID="{85EA050D-BAE8-4D48-9019-EED1ACB24F62}" presName="composite" presStyleCnt="0"/>
      <dgm:spPr/>
    </dgm:pt>
    <dgm:pt modelId="{FE9E931A-2307-4881-9151-1955F075C3C0}" type="pres">
      <dgm:prSet presAssocID="{85EA050D-BAE8-4D48-9019-EED1ACB24F62}" presName="parTx" presStyleLbl="alignNode1" presStyleIdx="1" presStyleCnt="3">
        <dgm:presLayoutVars>
          <dgm:chMax val="0"/>
          <dgm:chPref val="0"/>
          <dgm:bulletEnabled val="1"/>
        </dgm:presLayoutVars>
      </dgm:prSet>
      <dgm:spPr/>
    </dgm:pt>
    <dgm:pt modelId="{D4D14143-3E76-4DA5-97FE-A058CF442F37}" type="pres">
      <dgm:prSet presAssocID="{85EA050D-BAE8-4D48-9019-EED1ACB24F62}" presName="desTx" presStyleLbl="alignAccFollowNode1" presStyleIdx="1" presStyleCnt="3">
        <dgm:presLayoutVars>
          <dgm:bulletEnabled val="1"/>
        </dgm:presLayoutVars>
      </dgm:prSet>
      <dgm:spPr/>
    </dgm:pt>
    <dgm:pt modelId="{78CB7553-6F9D-47F7-AFEA-A1460A1B51D0}" type="pres">
      <dgm:prSet presAssocID="{2195DFEF-2AE4-4F20-8760-8ADB146D3930}" presName="space" presStyleCnt="0"/>
      <dgm:spPr/>
    </dgm:pt>
    <dgm:pt modelId="{2910689A-459B-48AE-A8FE-56D28B6E0DD1}" type="pres">
      <dgm:prSet presAssocID="{21C061D5-FB6B-4FE4-AE6A-3BC7C6A9FDFF}" presName="composite" presStyleCnt="0"/>
      <dgm:spPr/>
    </dgm:pt>
    <dgm:pt modelId="{E071A9AF-8E3A-4D28-803C-F04CCA59743F}" type="pres">
      <dgm:prSet presAssocID="{21C061D5-FB6B-4FE4-AE6A-3BC7C6A9FDFF}" presName="parTx" presStyleLbl="alignNode1" presStyleIdx="2" presStyleCnt="3">
        <dgm:presLayoutVars>
          <dgm:chMax val="0"/>
          <dgm:chPref val="0"/>
          <dgm:bulletEnabled val="1"/>
        </dgm:presLayoutVars>
      </dgm:prSet>
      <dgm:spPr/>
    </dgm:pt>
    <dgm:pt modelId="{AB760AFA-A725-46C0-849C-6FD8CB594CC8}" type="pres">
      <dgm:prSet presAssocID="{21C061D5-FB6B-4FE4-AE6A-3BC7C6A9FDFF}" presName="desTx" presStyleLbl="alignAccFollowNode1" presStyleIdx="2" presStyleCnt="3">
        <dgm:presLayoutVars>
          <dgm:bulletEnabled val="1"/>
        </dgm:presLayoutVars>
      </dgm:prSet>
      <dgm:spPr/>
    </dgm:pt>
  </dgm:ptLst>
  <dgm:cxnLst>
    <dgm:cxn modelId="{DDD2F203-C881-42C1-A6A6-C59754CD4609}" type="presOf" srcId="{21C061D5-FB6B-4FE4-AE6A-3BC7C6A9FDFF}" destId="{E071A9AF-8E3A-4D28-803C-F04CCA59743F}" srcOrd="0" destOrd="0" presId="urn:microsoft.com/office/officeart/2005/8/layout/hList1"/>
    <dgm:cxn modelId="{3940CC43-F9DA-42A3-91D0-85660C40A869}" type="presOf" srcId="{85EA050D-BAE8-4D48-9019-EED1ACB24F62}" destId="{FE9E931A-2307-4881-9151-1955F075C3C0}" srcOrd="0" destOrd="0" presId="urn:microsoft.com/office/officeart/2005/8/layout/hList1"/>
    <dgm:cxn modelId="{475A378A-AF17-4F08-8C24-9500F1B35622}" srcId="{A8DBB082-C38D-4E85-B4C5-0F7461DBEE2D}" destId="{85EA050D-BAE8-4D48-9019-EED1ACB24F62}" srcOrd="1" destOrd="0" parTransId="{AB9341DB-6F48-434C-8234-96045467EB35}" sibTransId="{2195DFEF-2AE4-4F20-8760-8ADB146D3930}"/>
    <dgm:cxn modelId="{22867294-B9C9-4FAC-909C-C0E3DBB1DA83}" srcId="{A8DBB082-C38D-4E85-B4C5-0F7461DBEE2D}" destId="{027B8107-10D4-4CED-87CF-F896926C3CC5}" srcOrd="0" destOrd="0" parTransId="{E8385352-9617-4CCB-BD6D-62D6F9472C04}" sibTransId="{0747C9A2-CE71-4AC1-9224-B471FB4A1A82}"/>
    <dgm:cxn modelId="{7F14CAB9-D89C-4AE1-B4D5-3D8E79B44981}" type="presOf" srcId="{A8DBB082-C38D-4E85-B4C5-0F7461DBEE2D}" destId="{0B29616A-FAE4-49CE-9CAE-0B407427816F}" srcOrd="0" destOrd="0" presId="urn:microsoft.com/office/officeart/2005/8/layout/hList1"/>
    <dgm:cxn modelId="{273ECFC4-5351-409B-BAED-A2101B1FF48E}" srcId="{A8DBB082-C38D-4E85-B4C5-0F7461DBEE2D}" destId="{21C061D5-FB6B-4FE4-AE6A-3BC7C6A9FDFF}" srcOrd="2" destOrd="0" parTransId="{B4EAB691-D00A-4225-8F8E-E2E865263561}" sibTransId="{48095FF4-5B7A-4596-B5C5-3FCF358970B8}"/>
    <dgm:cxn modelId="{2167E2E7-3E4E-4FCE-9B57-5C93417E02D2}" type="presOf" srcId="{027B8107-10D4-4CED-87CF-F896926C3CC5}" destId="{D8BE63FA-E0DD-46BA-BF67-BAE69F8F99C8}" srcOrd="0" destOrd="0" presId="urn:microsoft.com/office/officeart/2005/8/layout/hList1"/>
    <dgm:cxn modelId="{1CD88983-A30F-4A38-AAFD-55F3E2731029}" type="presParOf" srcId="{0B29616A-FAE4-49CE-9CAE-0B407427816F}" destId="{DC60DB74-58A4-4D0B-A8B3-5CB0A1A5FA09}" srcOrd="0" destOrd="0" presId="urn:microsoft.com/office/officeart/2005/8/layout/hList1"/>
    <dgm:cxn modelId="{3C67F9A1-D03F-418A-A4A3-00C8336D3792}" type="presParOf" srcId="{DC60DB74-58A4-4D0B-A8B3-5CB0A1A5FA09}" destId="{D8BE63FA-E0DD-46BA-BF67-BAE69F8F99C8}" srcOrd="0" destOrd="0" presId="urn:microsoft.com/office/officeart/2005/8/layout/hList1"/>
    <dgm:cxn modelId="{2CE67172-9D71-46C3-A150-81A65453AD2C}" type="presParOf" srcId="{DC60DB74-58A4-4D0B-A8B3-5CB0A1A5FA09}" destId="{8D6C0E7A-A148-4E5D-90F4-5866115B4053}" srcOrd="1" destOrd="0" presId="urn:microsoft.com/office/officeart/2005/8/layout/hList1"/>
    <dgm:cxn modelId="{A3C85245-0E90-4A51-B6B4-CC1F7DF7BC00}" type="presParOf" srcId="{0B29616A-FAE4-49CE-9CAE-0B407427816F}" destId="{EFE72A08-C7AC-4851-B406-B5EEABB9C1BB}" srcOrd="1" destOrd="0" presId="urn:microsoft.com/office/officeart/2005/8/layout/hList1"/>
    <dgm:cxn modelId="{7D6B3EC1-7D35-462C-87FD-3EB803C00911}" type="presParOf" srcId="{0B29616A-FAE4-49CE-9CAE-0B407427816F}" destId="{9A13CFDC-F7BF-40D5-9862-CBAFCE8478C1}" srcOrd="2" destOrd="0" presId="urn:microsoft.com/office/officeart/2005/8/layout/hList1"/>
    <dgm:cxn modelId="{8E71698C-6D56-46BF-BF39-CFB061FC6AC0}" type="presParOf" srcId="{9A13CFDC-F7BF-40D5-9862-CBAFCE8478C1}" destId="{FE9E931A-2307-4881-9151-1955F075C3C0}" srcOrd="0" destOrd="0" presId="urn:microsoft.com/office/officeart/2005/8/layout/hList1"/>
    <dgm:cxn modelId="{8BE26309-9A75-47D7-B478-EB84217F4CB3}" type="presParOf" srcId="{9A13CFDC-F7BF-40D5-9862-CBAFCE8478C1}" destId="{D4D14143-3E76-4DA5-97FE-A058CF442F37}" srcOrd="1" destOrd="0" presId="urn:microsoft.com/office/officeart/2005/8/layout/hList1"/>
    <dgm:cxn modelId="{41E5405D-CD49-440D-91BB-3FFFEBF9A17B}" type="presParOf" srcId="{0B29616A-FAE4-49CE-9CAE-0B407427816F}" destId="{78CB7553-6F9D-47F7-AFEA-A1460A1B51D0}" srcOrd="3" destOrd="0" presId="urn:microsoft.com/office/officeart/2005/8/layout/hList1"/>
    <dgm:cxn modelId="{CF867FA8-9C19-409C-9AA2-EE7390653E36}" type="presParOf" srcId="{0B29616A-FAE4-49CE-9CAE-0B407427816F}" destId="{2910689A-459B-48AE-A8FE-56D28B6E0DD1}" srcOrd="4" destOrd="0" presId="urn:microsoft.com/office/officeart/2005/8/layout/hList1"/>
    <dgm:cxn modelId="{4CEF286E-D3C9-46B9-9F27-6933B5D7C642}" type="presParOf" srcId="{2910689A-459B-48AE-A8FE-56D28B6E0DD1}" destId="{E071A9AF-8E3A-4D28-803C-F04CCA59743F}" srcOrd="0" destOrd="0" presId="urn:microsoft.com/office/officeart/2005/8/layout/hList1"/>
    <dgm:cxn modelId="{D33345B9-2F0A-4F10-8AA4-D360129139DD}" type="presParOf" srcId="{2910689A-459B-48AE-A8FE-56D28B6E0DD1}" destId="{AB760AFA-A725-46C0-849C-6FD8CB594CC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66C512-46FD-4868-B2BE-07EA554E98DA}">
      <dsp:nvSpPr>
        <dsp:cNvPr id="0" name=""/>
        <dsp:cNvSpPr/>
      </dsp:nvSpPr>
      <dsp:spPr>
        <a:xfrm>
          <a:off x="2207" y="0"/>
          <a:ext cx="3435027" cy="4351338"/>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AU" sz="2700" kern="1200"/>
            <a:t>Applications are more than Kubernetes!</a:t>
          </a:r>
        </a:p>
      </dsp:txBody>
      <dsp:txXfrm>
        <a:off x="2207" y="1740535"/>
        <a:ext cx="3435027" cy="1740535"/>
      </dsp:txXfrm>
    </dsp:sp>
    <dsp:sp modelId="{425D2129-C511-4296-B2DB-64886C26220E}">
      <dsp:nvSpPr>
        <dsp:cNvPr id="0" name=""/>
        <dsp:cNvSpPr/>
      </dsp:nvSpPr>
      <dsp:spPr>
        <a:xfrm>
          <a:off x="995223" y="261080"/>
          <a:ext cx="1448995" cy="1448995"/>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9179C4-FD08-4ACD-89CF-D30C55D53EC3}">
      <dsp:nvSpPr>
        <dsp:cNvPr id="0" name=""/>
        <dsp:cNvSpPr/>
      </dsp:nvSpPr>
      <dsp:spPr>
        <a:xfrm>
          <a:off x="3540286" y="0"/>
          <a:ext cx="3435027" cy="4351338"/>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AU" sz="2700" kern="1200"/>
            <a:t>Developers, platform engineers, and IT Ops need to collaborate.</a:t>
          </a:r>
        </a:p>
      </dsp:txBody>
      <dsp:txXfrm>
        <a:off x="3540286" y="1740535"/>
        <a:ext cx="3435027" cy="1740535"/>
      </dsp:txXfrm>
    </dsp:sp>
    <dsp:sp modelId="{9224FA10-783C-4164-A85C-F415EA0DE460}">
      <dsp:nvSpPr>
        <dsp:cNvPr id="0" name=""/>
        <dsp:cNvSpPr/>
      </dsp:nvSpPr>
      <dsp:spPr>
        <a:xfrm>
          <a:off x="4533302" y="261080"/>
          <a:ext cx="1448995" cy="1448995"/>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E14B5F-BB32-4B07-8FEB-DC6AE1AB37F2}">
      <dsp:nvSpPr>
        <dsp:cNvPr id="0" name=""/>
        <dsp:cNvSpPr/>
      </dsp:nvSpPr>
      <dsp:spPr>
        <a:xfrm>
          <a:off x="7078364" y="0"/>
          <a:ext cx="3435027" cy="4351338"/>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AU" sz="2700" kern="1200"/>
            <a:t>Applications lack an industry wide-definition.</a:t>
          </a:r>
        </a:p>
      </dsp:txBody>
      <dsp:txXfrm>
        <a:off x="7078364" y="1740535"/>
        <a:ext cx="3435027" cy="1740535"/>
      </dsp:txXfrm>
    </dsp:sp>
    <dsp:sp modelId="{8F3E7A04-52EE-4504-85F8-164A7B5CC21C}">
      <dsp:nvSpPr>
        <dsp:cNvPr id="0" name=""/>
        <dsp:cNvSpPr/>
      </dsp:nvSpPr>
      <dsp:spPr>
        <a:xfrm>
          <a:off x="8071380" y="261080"/>
          <a:ext cx="1448995" cy="1448995"/>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7A4A3F-057F-42ED-A074-EA74727A47A1}">
      <dsp:nvSpPr>
        <dsp:cNvPr id="0" name=""/>
        <dsp:cNvSpPr/>
      </dsp:nvSpPr>
      <dsp:spPr>
        <a:xfrm>
          <a:off x="420623" y="3481070"/>
          <a:ext cx="9674352" cy="652700"/>
        </a:xfrm>
        <a:prstGeom prst="leftRightArrow">
          <a:avLst/>
        </a:prstGeom>
        <a:solidFill>
          <a:schemeClr val="accent2">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9C4DB4-D55B-4372-806E-FAF03764A358}">
      <dsp:nvSpPr>
        <dsp:cNvPr id="0" name=""/>
        <dsp:cNvSpPr/>
      </dsp:nvSpPr>
      <dsp:spPr>
        <a:xfrm>
          <a:off x="0" y="337061"/>
          <a:ext cx="10515600" cy="86346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NZ" sz="3600" kern="1200"/>
            <a:t>General Resource Management API</a:t>
          </a:r>
          <a:endParaRPr lang="en-AU" sz="3600" kern="1200"/>
        </a:p>
      </dsp:txBody>
      <dsp:txXfrm>
        <a:off x="42151" y="379212"/>
        <a:ext cx="10431298" cy="779158"/>
      </dsp:txXfrm>
    </dsp:sp>
    <dsp:sp modelId="{05F57F60-EC21-44CF-8F52-703168DC2BE3}">
      <dsp:nvSpPr>
        <dsp:cNvPr id="0" name=""/>
        <dsp:cNvSpPr/>
      </dsp:nvSpPr>
      <dsp:spPr>
        <a:xfrm>
          <a:off x="0" y="1304201"/>
          <a:ext cx="10515600" cy="86346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NZ" sz="3600" kern="1200"/>
            <a:t>Resource providers for cloud-native apps.</a:t>
          </a:r>
          <a:endParaRPr lang="en-AU" sz="3600" kern="1200"/>
        </a:p>
      </dsp:txBody>
      <dsp:txXfrm>
        <a:off x="42151" y="1346352"/>
        <a:ext cx="10431298" cy="779158"/>
      </dsp:txXfrm>
    </dsp:sp>
    <dsp:sp modelId="{FA4C8B62-A067-4415-A467-D31E0CB1A9A6}">
      <dsp:nvSpPr>
        <dsp:cNvPr id="0" name=""/>
        <dsp:cNvSpPr/>
      </dsp:nvSpPr>
      <dsp:spPr>
        <a:xfrm>
          <a:off x="0" y="2271341"/>
          <a:ext cx="10515600" cy="86346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NZ" sz="3600" kern="1200"/>
            <a:t>Tools for deploying and managing Radius apps via API.</a:t>
          </a:r>
          <a:endParaRPr lang="en-AU" sz="3600" kern="1200"/>
        </a:p>
      </dsp:txBody>
      <dsp:txXfrm>
        <a:off x="42151" y="2313492"/>
        <a:ext cx="10431298" cy="7791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BB5E8-ACE4-4F57-A446-5A2AD154D2FD}">
      <dsp:nvSpPr>
        <dsp:cNvPr id="0" name=""/>
        <dsp:cNvSpPr/>
      </dsp:nvSpPr>
      <dsp:spPr>
        <a:xfrm>
          <a:off x="0" y="81411"/>
          <a:ext cx="10515600" cy="993128"/>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AU" sz="2500" kern="1200"/>
            <a:t>API has single entry point for all authentication, authorization, routing etc.</a:t>
          </a:r>
        </a:p>
      </dsp:txBody>
      <dsp:txXfrm>
        <a:off x="48481" y="129892"/>
        <a:ext cx="10418638" cy="896166"/>
      </dsp:txXfrm>
    </dsp:sp>
    <dsp:sp modelId="{9E48A0C0-0880-473D-9BCB-BBACAA2F7B6D}">
      <dsp:nvSpPr>
        <dsp:cNvPr id="0" name=""/>
        <dsp:cNvSpPr/>
      </dsp:nvSpPr>
      <dsp:spPr>
        <a:xfrm>
          <a:off x="0" y="1146540"/>
          <a:ext cx="10515600" cy="993128"/>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AU" sz="2500" kern="1200"/>
            <a:t>This is called the Universal Control-Plane (UCP)</a:t>
          </a:r>
        </a:p>
      </dsp:txBody>
      <dsp:txXfrm>
        <a:off x="48481" y="1195021"/>
        <a:ext cx="10418638" cy="896166"/>
      </dsp:txXfrm>
    </dsp:sp>
    <dsp:sp modelId="{5C4AD867-7FC2-4BD7-A4C8-9E6430E4DA27}">
      <dsp:nvSpPr>
        <dsp:cNvPr id="0" name=""/>
        <dsp:cNvSpPr/>
      </dsp:nvSpPr>
      <dsp:spPr>
        <a:xfrm>
          <a:off x="0" y="2211669"/>
          <a:ext cx="10515600" cy="993128"/>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AU" sz="2500" kern="1200"/>
            <a:t>This receives all inbound HTTP traffic to the Radius API, which routes requests to resource providers.</a:t>
          </a:r>
        </a:p>
      </dsp:txBody>
      <dsp:txXfrm>
        <a:off x="48481" y="2260150"/>
        <a:ext cx="10418638" cy="896166"/>
      </dsp:txXfrm>
    </dsp:sp>
    <dsp:sp modelId="{1795A080-1662-44D6-8D2A-81B9CB9FC329}">
      <dsp:nvSpPr>
        <dsp:cNvPr id="0" name=""/>
        <dsp:cNvSpPr/>
      </dsp:nvSpPr>
      <dsp:spPr>
        <a:xfrm>
          <a:off x="0" y="3276797"/>
          <a:ext cx="10515600" cy="993128"/>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AU" sz="2500" kern="1200"/>
            <a:t>Contains functionality for federating with separate resource managers.</a:t>
          </a:r>
        </a:p>
      </dsp:txBody>
      <dsp:txXfrm>
        <a:off x="48481" y="3325278"/>
        <a:ext cx="10418638" cy="8961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C48D81-FEB9-463F-99E5-0E20B4FDAEE6}">
      <dsp:nvSpPr>
        <dsp:cNvPr id="0" name=""/>
        <dsp:cNvSpPr/>
      </dsp:nvSpPr>
      <dsp:spPr>
        <a:xfrm>
          <a:off x="0" y="74211"/>
          <a:ext cx="10515600" cy="794503"/>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b="1" kern="1200"/>
            <a:t>Applications.Core </a:t>
          </a:r>
          <a:r>
            <a:rPr lang="en-AU" sz="2000" kern="1200"/>
            <a:t>– Core resources of an app. Includes app itself, containers, gateways and routes.</a:t>
          </a:r>
        </a:p>
      </dsp:txBody>
      <dsp:txXfrm>
        <a:off x="38784" y="112995"/>
        <a:ext cx="10438032" cy="716935"/>
      </dsp:txXfrm>
    </dsp:sp>
    <dsp:sp modelId="{D13A08B4-5971-4E7E-AD6F-BC17D1E9959A}">
      <dsp:nvSpPr>
        <dsp:cNvPr id="0" name=""/>
        <dsp:cNvSpPr/>
      </dsp:nvSpPr>
      <dsp:spPr>
        <a:xfrm>
          <a:off x="0" y="926314"/>
          <a:ext cx="10515600" cy="794503"/>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b="1" kern="1200"/>
            <a:t>Applications.Dapr </a:t>
          </a:r>
          <a:r>
            <a:rPr lang="en-AU" sz="2000" kern="1200"/>
            <a:t>– Integration with Dapr programming model. Supports management of Dapr building blocks and configuration.</a:t>
          </a:r>
        </a:p>
      </dsp:txBody>
      <dsp:txXfrm>
        <a:off x="38784" y="965098"/>
        <a:ext cx="10438032" cy="716935"/>
      </dsp:txXfrm>
    </dsp:sp>
    <dsp:sp modelId="{5FB5E530-B5BF-4060-BDD4-AC898123BF0E}">
      <dsp:nvSpPr>
        <dsp:cNvPr id="0" name=""/>
        <dsp:cNvSpPr/>
      </dsp:nvSpPr>
      <dsp:spPr>
        <a:xfrm>
          <a:off x="0" y="1778417"/>
          <a:ext cx="10515600" cy="794503"/>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b="1" kern="1200"/>
            <a:t>Applications.Datastores </a:t>
          </a:r>
          <a:r>
            <a:rPr lang="en-AU" sz="2000" kern="1200"/>
            <a:t>– Abstractions for data-stores that can be used within an app.</a:t>
          </a:r>
        </a:p>
      </dsp:txBody>
      <dsp:txXfrm>
        <a:off x="38784" y="1817201"/>
        <a:ext cx="10438032" cy="716935"/>
      </dsp:txXfrm>
    </dsp:sp>
    <dsp:sp modelId="{206739DE-173D-43E8-B29F-CAD7267721CC}">
      <dsp:nvSpPr>
        <dsp:cNvPr id="0" name=""/>
        <dsp:cNvSpPr/>
      </dsp:nvSpPr>
      <dsp:spPr>
        <a:xfrm>
          <a:off x="0" y="2630520"/>
          <a:ext cx="10515600" cy="794503"/>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b="1" kern="1200"/>
            <a:t>Applications.Messaging </a:t>
          </a:r>
          <a:r>
            <a:rPr lang="en-AU" sz="2000" kern="1200"/>
            <a:t>– Abstractions for messaging systems that can be used within an app.</a:t>
          </a:r>
        </a:p>
      </dsp:txBody>
      <dsp:txXfrm>
        <a:off x="38784" y="2669304"/>
        <a:ext cx="10438032" cy="716935"/>
      </dsp:txXfrm>
    </dsp:sp>
    <dsp:sp modelId="{8E184DEA-5247-4F19-A342-9D26E20A2AF3}">
      <dsp:nvSpPr>
        <dsp:cNvPr id="0" name=""/>
        <dsp:cNvSpPr/>
      </dsp:nvSpPr>
      <dsp:spPr>
        <a:xfrm>
          <a:off x="0" y="3482623"/>
          <a:ext cx="10515600" cy="794503"/>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b="1" kern="1200"/>
            <a:t>Bicep.Deployments </a:t>
          </a:r>
          <a:r>
            <a:rPr lang="en-AU" sz="2000" kern="1200"/>
            <a:t>– Functionality for processing Bicep deployments.</a:t>
          </a:r>
        </a:p>
      </dsp:txBody>
      <dsp:txXfrm>
        <a:off x="38784" y="3521407"/>
        <a:ext cx="10438032" cy="7169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63FA-E0DD-46BA-BF67-BAE69F8F99C8}">
      <dsp:nvSpPr>
        <dsp:cNvPr id="0" name=""/>
        <dsp:cNvSpPr/>
      </dsp:nvSpPr>
      <dsp:spPr>
        <a:xfrm>
          <a:off x="3286" y="933087"/>
          <a:ext cx="3203971" cy="112364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AU" sz="3100" kern="1200"/>
            <a:t>The rad CLI</a:t>
          </a:r>
        </a:p>
      </dsp:txBody>
      <dsp:txXfrm>
        <a:off x="3286" y="933087"/>
        <a:ext cx="3203971" cy="1123643"/>
      </dsp:txXfrm>
    </dsp:sp>
    <dsp:sp modelId="{8D6C0E7A-A148-4E5D-90F4-5866115B4053}">
      <dsp:nvSpPr>
        <dsp:cNvPr id="0" name=""/>
        <dsp:cNvSpPr/>
      </dsp:nvSpPr>
      <dsp:spPr>
        <a:xfrm>
          <a:off x="3286" y="2056730"/>
          <a:ext cx="3203971" cy="136152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9E931A-2307-4881-9151-1955F075C3C0}">
      <dsp:nvSpPr>
        <dsp:cNvPr id="0" name=""/>
        <dsp:cNvSpPr/>
      </dsp:nvSpPr>
      <dsp:spPr>
        <a:xfrm>
          <a:off x="3655814" y="933087"/>
          <a:ext cx="3203971" cy="112364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AU" sz="3100" kern="1200"/>
            <a:t>Bicep</a:t>
          </a:r>
        </a:p>
      </dsp:txBody>
      <dsp:txXfrm>
        <a:off x="3655814" y="933087"/>
        <a:ext cx="3203971" cy="1123643"/>
      </dsp:txXfrm>
    </dsp:sp>
    <dsp:sp modelId="{D4D14143-3E76-4DA5-97FE-A058CF442F37}">
      <dsp:nvSpPr>
        <dsp:cNvPr id="0" name=""/>
        <dsp:cNvSpPr/>
      </dsp:nvSpPr>
      <dsp:spPr>
        <a:xfrm>
          <a:off x="3655814" y="2056730"/>
          <a:ext cx="3203971" cy="136152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71A9AF-8E3A-4D28-803C-F04CCA59743F}">
      <dsp:nvSpPr>
        <dsp:cNvPr id="0" name=""/>
        <dsp:cNvSpPr/>
      </dsp:nvSpPr>
      <dsp:spPr>
        <a:xfrm>
          <a:off x="7308342" y="933087"/>
          <a:ext cx="3203971" cy="112364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AU" sz="3100" kern="1200"/>
            <a:t>Terraform (still a work in progress)</a:t>
          </a:r>
        </a:p>
      </dsp:txBody>
      <dsp:txXfrm>
        <a:off x="7308342" y="933087"/>
        <a:ext cx="3203971" cy="1123643"/>
      </dsp:txXfrm>
    </dsp:sp>
    <dsp:sp modelId="{AB760AFA-A725-46C0-849C-6FD8CB594CC8}">
      <dsp:nvSpPr>
        <dsp:cNvPr id="0" name=""/>
        <dsp:cNvSpPr/>
      </dsp:nvSpPr>
      <dsp:spPr>
        <a:xfrm>
          <a:off x="7308342" y="2056730"/>
          <a:ext cx="3203971" cy="136152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0C00CB-9C71-48BC-BBF3-49F2906CAC0B}" type="datetimeFigureOut">
              <a:rPr lang="en-AU" smtClean="0"/>
              <a:t>10/10/2024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3AF4F7-3392-47F6-AAC9-208E58F8C19D}" type="slidenum">
              <a:rPr lang="en-AU" smtClean="0"/>
              <a:t>‹#›</a:t>
            </a:fld>
            <a:endParaRPr lang="en-AU"/>
          </a:p>
        </p:txBody>
      </p:sp>
    </p:spTree>
    <p:extLst>
      <p:ext uri="{BB962C8B-B14F-4D97-AF65-F5344CB8AC3E}">
        <p14:creationId xmlns:p14="http://schemas.microsoft.com/office/powerpoint/2010/main" val="1315506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Hi everyone! My name is Will Velida, and I’m a Lead Software Engineer for Mantel Group, </a:t>
            </a:r>
          </a:p>
        </p:txBody>
      </p:sp>
      <p:sp>
        <p:nvSpPr>
          <p:cNvPr id="4" name="Slide Number Placeholder 3"/>
          <p:cNvSpPr>
            <a:spLocks noGrp="1"/>
          </p:cNvSpPr>
          <p:nvPr>
            <p:ph type="sldNum" sz="quarter" idx="5"/>
          </p:nvPr>
        </p:nvSpPr>
        <p:spPr/>
        <p:txBody>
          <a:bodyPr/>
          <a:lstStyle/>
          <a:p>
            <a:fld id="{B33AF4F7-3392-47F6-AAC9-208E58F8C19D}" type="slidenum">
              <a:rPr lang="en-AU" smtClean="0"/>
              <a:t>1</a:t>
            </a:fld>
            <a:endParaRPr lang="en-AU"/>
          </a:p>
        </p:txBody>
      </p:sp>
    </p:spTree>
    <p:extLst>
      <p:ext uri="{BB962C8B-B14F-4D97-AF65-F5344CB8AC3E}">
        <p14:creationId xmlns:p14="http://schemas.microsoft.com/office/powerpoint/2010/main" val="3244581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 The Radius API uses a centralized hub-and-spoke, where it’s a single entry point for authentication, authorization, routing etc.</a:t>
            </a:r>
          </a:p>
          <a:p>
            <a:r>
              <a:rPr lang="en-AU" dirty="0"/>
              <a:t>- All HTTP traffic into the API comes through this central point, so it can be validated before being routed to the appropriate resource provider.</a:t>
            </a:r>
          </a:p>
          <a:p>
            <a:r>
              <a:rPr lang="en-AU" dirty="0"/>
              <a:t>- This central service is called the Universal Control-Plane (UCP).</a:t>
            </a:r>
          </a:p>
          <a:p>
            <a:r>
              <a:rPr lang="en-AU" dirty="0"/>
              <a:t>- This UCP is also a central point for extensibility, so each resource provider is registered centrally so that UCP knows where to send requests for that resource type.</a:t>
            </a:r>
          </a:p>
          <a:p>
            <a:r>
              <a:rPr lang="en-AU" dirty="0"/>
              <a:t>- It also contains functionality for federating with separate resource managers as well as its resource providers. So the UCP can route requests to Azure or AWS to manage resources.</a:t>
            </a:r>
          </a:p>
        </p:txBody>
      </p:sp>
      <p:sp>
        <p:nvSpPr>
          <p:cNvPr id="4" name="Slide Number Placeholder 3"/>
          <p:cNvSpPr>
            <a:spLocks noGrp="1"/>
          </p:cNvSpPr>
          <p:nvPr>
            <p:ph type="sldNum" sz="quarter" idx="5"/>
          </p:nvPr>
        </p:nvSpPr>
        <p:spPr/>
        <p:txBody>
          <a:bodyPr/>
          <a:lstStyle/>
          <a:p>
            <a:fld id="{B33AF4F7-3392-47F6-AAC9-208E58F8C19D}" type="slidenum">
              <a:rPr lang="en-AU" smtClean="0"/>
              <a:t>13</a:t>
            </a:fld>
            <a:endParaRPr lang="en-AU"/>
          </a:p>
        </p:txBody>
      </p:sp>
    </p:spTree>
    <p:extLst>
      <p:ext uri="{BB962C8B-B14F-4D97-AF65-F5344CB8AC3E}">
        <p14:creationId xmlns:p14="http://schemas.microsoft.com/office/powerpoint/2010/main" val="674907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 Role of resource provider is to perform CRUD operations associated with one or more resource types.</a:t>
            </a:r>
          </a:p>
          <a:p>
            <a:r>
              <a:rPr lang="en-AU" dirty="0"/>
              <a:t>- Resource providers only accept traffic from UCP, so can assume that any requests they receive are authorized.</a:t>
            </a:r>
          </a:p>
          <a:p>
            <a:r>
              <a:rPr lang="en-AU" dirty="0"/>
              <a:t>- Each resource provider and the set of resource types it handles must be registered with UCP.</a:t>
            </a:r>
          </a:p>
          <a:p>
            <a:r>
              <a:rPr lang="en-AU" dirty="0"/>
              <a:t>- Applications.* resource provides implement the bulk of Radius’ user-facing functionality, including creating and managing the platform resources used to run an app, responding to the CLI, storing and retrieving dependency information like connection strings, executing recipes to create cloud infrastructure.</a:t>
            </a:r>
          </a:p>
          <a:p>
            <a:endParaRPr lang="en-AU" dirty="0"/>
          </a:p>
        </p:txBody>
      </p:sp>
      <p:sp>
        <p:nvSpPr>
          <p:cNvPr id="4" name="Slide Number Placeholder 3"/>
          <p:cNvSpPr>
            <a:spLocks noGrp="1"/>
          </p:cNvSpPr>
          <p:nvPr>
            <p:ph type="sldNum" sz="quarter" idx="5"/>
          </p:nvPr>
        </p:nvSpPr>
        <p:spPr/>
        <p:txBody>
          <a:bodyPr/>
          <a:lstStyle/>
          <a:p>
            <a:fld id="{B33AF4F7-3392-47F6-AAC9-208E58F8C19D}" type="slidenum">
              <a:rPr lang="en-AU" smtClean="0"/>
              <a:t>14</a:t>
            </a:fld>
            <a:endParaRPr lang="en-AU"/>
          </a:p>
        </p:txBody>
      </p:sp>
    </p:spTree>
    <p:extLst>
      <p:ext uri="{BB962C8B-B14F-4D97-AF65-F5344CB8AC3E}">
        <p14:creationId xmlns:p14="http://schemas.microsoft.com/office/powerpoint/2010/main" val="3134139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Tools that work with Radius do so via the API.</a:t>
            </a:r>
          </a:p>
          <a:p>
            <a:r>
              <a:rPr lang="en-AU" dirty="0"/>
              <a:t>CRUD operations provided by resource providers are orchestrated by tools to perform tasks like app deployment, listing cloud resources in use that are being used by an app.</a:t>
            </a:r>
          </a:p>
          <a:p>
            <a:r>
              <a:rPr lang="en-AU" dirty="0"/>
              <a:t>The rad CLI handles management of operational requests to the Radius API.</a:t>
            </a:r>
          </a:p>
          <a:p>
            <a:r>
              <a:rPr lang="en-AU" dirty="0"/>
              <a:t>We can create resources in Radius declaratively within a Bicep file and deploy it via the rad CLI. Once we send this request, the CLI will monitor the Bicep deployments resource to display progress information to the user. (we’ll see an example of this in the demo later).</a:t>
            </a:r>
          </a:p>
          <a:p>
            <a:r>
              <a:rPr lang="en-AU" dirty="0"/>
              <a:t>Terraform support is coming, The difference between Bicep is that it will process terraform deployments on the client that initiated the operation, and the provider will make requests to the API to create resources as needed.</a:t>
            </a:r>
          </a:p>
        </p:txBody>
      </p:sp>
      <p:sp>
        <p:nvSpPr>
          <p:cNvPr id="4" name="Slide Number Placeholder 3"/>
          <p:cNvSpPr>
            <a:spLocks noGrp="1"/>
          </p:cNvSpPr>
          <p:nvPr>
            <p:ph type="sldNum" sz="quarter" idx="5"/>
          </p:nvPr>
        </p:nvSpPr>
        <p:spPr/>
        <p:txBody>
          <a:bodyPr/>
          <a:lstStyle/>
          <a:p>
            <a:fld id="{B33AF4F7-3392-47F6-AAC9-208E58F8C19D}" type="slidenum">
              <a:rPr lang="en-AU" smtClean="0"/>
              <a:t>15</a:t>
            </a:fld>
            <a:endParaRPr lang="en-AU"/>
          </a:p>
        </p:txBody>
      </p:sp>
    </p:spTree>
    <p:extLst>
      <p:ext uri="{BB962C8B-B14F-4D97-AF65-F5344CB8AC3E}">
        <p14:creationId xmlns:p14="http://schemas.microsoft.com/office/powerpoint/2010/main" val="2201061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3AE28-2FA0-4697-BCCA-4731E197AB52}" type="slidenum">
              <a:rPr lang="en-US" smtClean="0"/>
              <a:t>18</a:t>
            </a:fld>
            <a:endParaRPr lang="en-US"/>
          </a:p>
        </p:txBody>
      </p:sp>
    </p:spTree>
    <p:extLst>
      <p:ext uri="{BB962C8B-B14F-4D97-AF65-F5344CB8AC3E}">
        <p14:creationId xmlns:p14="http://schemas.microsoft.com/office/powerpoint/2010/main" val="3708560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33AF4F7-3392-47F6-AAC9-208E58F8C19D}" type="slidenum">
              <a:rPr lang="en-AU" smtClean="0"/>
              <a:t>3</a:t>
            </a:fld>
            <a:endParaRPr lang="en-AU"/>
          </a:p>
        </p:txBody>
      </p:sp>
    </p:spTree>
    <p:extLst>
      <p:ext uri="{BB962C8B-B14F-4D97-AF65-F5344CB8AC3E}">
        <p14:creationId xmlns:p14="http://schemas.microsoft.com/office/powerpoint/2010/main" val="443938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Anyone seen this diagram before?</a:t>
            </a:r>
          </a:p>
          <a:p>
            <a:endParaRPr lang="en-AU" dirty="0"/>
          </a:p>
          <a:p>
            <a:r>
              <a:rPr lang="en-AU" dirty="0"/>
              <a:t>There’s more to apps than Kubernetes! There’s so much more we need to think about (messaging, proxies, container registries, API gateways).</a:t>
            </a:r>
          </a:p>
        </p:txBody>
      </p:sp>
      <p:sp>
        <p:nvSpPr>
          <p:cNvPr id="4" name="Slide Number Placeholder 3"/>
          <p:cNvSpPr>
            <a:spLocks noGrp="1"/>
          </p:cNvSpPr>
          <p:nvPr>
            <p:ph type="sldNum" sz="quarter" idx="5"/>
          </p:nvPr>
        </p:nvSpPr>
        <p:spPr/>
        <p:txBody>
          <a:bodyPr/>
          <a:lstStyle/>
          <a:p>
            <a:fld id="{B33AF4F7-3392-47F6-AAC9-208E58F8C19D}" type="slidenum">
              <a:rPr lang="en-AU" smtClean="0"/>
              <a:t>4</a:t>
            </a:fld>
            <a:endParaRPr lang="en-AU"/>
          </a:p>
        </p:txBody>
      </p:sp>
    </p:spTree>
    <p:extLst>
      <p:ext uri="{BB962C8B-B14F-4D97-AF65-F5344CB8AC3E}">
        <p14:creationId xmlns:p14="http://schemas.microsoft.com/office/powerpoint/2010/main" val="405647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 Standardizing on Kubernetes has been successful for most enterprises, but this does come with more complexity than it’s worth. We also don’t just run our apps on Kubernetes. Maintaining and operating all our resources in our application is a full time job.</a:t>
            </a:r>
          </a:p>
          <a:p>
            <a:r>
              <a:rPr lang="en-AU" dirty="0"/>
              <a:t>- We don’t develop in isolation anymore (and we really shouldn’t!!) To develop the type of complex apps that enterprises usually build, we need developers, platform engineers, and IT ops to collaborate. The tools that we use need to aid collaboration, not impede it.</a:t>
            </a:r>
          </a:p>
          <a:p>
            <a:r>
              <a:rPr lang="en-AU" dirty="0"/>
              <a:t>- Platform engineers that support applications usually lack context about the architecture, while app developers lack context about the underlying cloud infrastructure. Together, we need a common understanding and visualization of what an application is.</a:t>
            </a:r>
          </a:p>
        </p:txBody>
      </p:sp>
      <p:sp>
        <p:nvSpPr>
          <p:cNvPr id="4" name="Slide Number Placeholder 3"/>
          <p:cNvSpPr>
            <a:spLocks noGrp="1"/>
          </p:cNvSpPr>
          <p:nvPr>
            <p:ph type="sldNum" sz="quarter" idx="5"/>
          </p:nvPr>
        </p:nvSpPr>
        <p:spPr/>
        <p:txBody>
          <a:bodyPr/>
          <a:lstStyle/>
          <a:p>
            <a:fld id="{B33AF4F7-3392-47F6-AAC9-208E58F8C19D}" type="slidenum">
              <a:rPr lang="en-AU" smtClean="0"/>
              <a:t>5</a:t>
            </a:fld>
            <a:endParaRPr lang="en-AU"/>
          </a:p>
        </p:txBody>
      </p:sp>
    </p:spTree>
    <p:extLst>
      <p:ext uri="{BB962C8B-B14F-4D97-AF65-F5344CB8AC3E}">
        <p14:creationId xmlns:p14="http://schemas.microsoft.com/office/powerpoint/2010/main" val="4178649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i="1" dirty="0"/>
              <a:t>“Radius is an open-source, cloud-native application platform that enables developers and operators to develop and collaborate on cloud native apps across public and private clouds”</a:t>
            </a:r>
          </a:p>
          <a:p>
            <a:endParaRPr lang="en-AU" dirty="0"/>
          </a:p>
        </p:txBody>
      </p:sp>
      <p:sp>
        <p:nvSpPr>
          <p:cNvPr id="4" name="Slide Number Placeholder 3"/>
          <p:cNvSpPr>
            <a:spLocks noGrp="1"/>
          </p:cNvSpPr>
          <p:nvPr>
            <p:ph type="sldNum" sz="quarter" idx="5"/>
          </p:nvPr>
        </p:nvSpPr>
        <p:spPr/>
        <p:txBody>
          <a:bodyPr/>
          <a:lstStyle/>
          <a:p>
            <a:fld id="{B33AF4F7-3392-47F6-AAC9-208E58F8C19D}" type="slidenum">
              <a:rPr lang="en-AU" smtClean="0"/>
              <a:t>6</a:t>
            </a:fld>
            <a:endParaRPr lang="en-AU"/>
          </a:p>
        </p:txBody>
      </p:sp>
    </p:spTree>
    <p:extLst>
      <p:ext uri="{BB962C8B-B14F-4D97-AF65-F5344CB8AC3E}">
        <p14:creationId xmlns:p14="http://schemas.microsoft.com/office/powerpoint/2010/main" val="2585276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Radius applications are the primary resource that brings all your services, dependencies and relationships together.</a:t>
            </a:r>
          </a:p>
          <a:p>
            <a:r>
              <a:rPr lang="en-AU" dirty="0"/>
              <a:t>It gives you a single description of your application, allowing you to deploy and manage your application easily.</a:t>
            </a:r>
          </a:p>
          <a:p>
            <a:r>
              <a:rPr lang="en-AU" dirty="0"/>
              <a:t>Radius applications capture this via an Application graph, which helps us deploy and understand our applications better.</a:t>
            </a:r>
          </a:p>
        </p:txBody>
      </p:sp>
      <p:sp>
        <p:nvSpPr>
          <p:cNvPr id="4" name="Slide Number Placeholder 3"/>
          <p:cNvSpPr>
            <a:spLocks noGrp="1"/>
          </p:cNvSpPr>
          <p:nvPr>
            <p:ph type="sldNum" sz="quarter" idx="5"/>
          </p:nvPr>
        </p:nvSpPr>
        <p:spPr/>
        <p:txBody>
          <a:bodyPr/>
          <a:lstStyle/>
          <a:p>
            <a:fld id="{B33AF4F7-3392-47F6-AAC9-208E58F8C19D}" type="slidenum">
              <a:rPr lang="en-AU" smtClean="0"/>
              <a:t>8</a:t>
            </a:fld>
            <a:endParaRPr lang="en-AU"/>
          </a:p>
        </p:txBody>
      </p:sp>
    </p:spTree>
    <p:extLst>
      <p:ext uri="{BB962C8B-B14F-4D97-AF65-F5344CB8AC3E}">
        <p14:creationId xmlns:p14="http://schemas.microsoft.com/office/powerpoint/2010/main" val="1043934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 Radius applications are designed to be cloud and platform agnostic.</a:t>
            </a:r>
          </a:p>
          <a:p>
            <a:r>
              <a:rPr lang="en-AU" dirty="0"/>
              <a:t>- Once you define your application, you can deploy it to any cloud or platform that Radius supports. (Currently just Azure + AWS)</a:t>
            </a:r>
          </a:p>
          <a:p>
            <a:r>
              <a:rPr lang="en-AU" dirty="0"/>
              <a:t>- This is great if we need to move our app between clouds, or between cloud and on-prem environments.</a:t>
            </a:r>
          </a:p>
          <a:p>
            <a:r>
              <a:rPr lang="en-AU" dirty="0"/>
              <a:t>- Developers can define their requirements and dependencies, and operators can define their environments and Recipes that bind those requirements to the appropriate cloud resources.</a:t>
            </a:r>
          </a:p>
        </p:txBody>
      </p:sp>
      <p:sp>
        <p:nvSpPr>
          <p:cNvPr id="4" name="Slide Number Placeholder 3"/>
          <p:cNvSpPr>
            <a:spLocks noGrp="1"/>
          </p:cNvSpPr>
          <p:nvPr>
            <p:ph type="sldNum" sz="quarter" idx="5"/>
          </p:nvPr>
        </p:nvSpPr>
        <p:spPr/>
        <p:txBody>
          <a:bodyPr/>
          <a:lstStyle/>
          <a:p>
            <a:fld id="{B33AF4F7-3392-47F6-AAC9-208E58F8C19D}" type="slidenum">
              <a:rPr lang="en-AU" smtClean="0"/>
              <a:t>9</a:t>
            </a:fld>
            <a:endParaRPr lang="en-AU"/>
          </a:p>
        </p:txBody>
      </p:sp>
    </p:spTree>
    <p:extLst>
      <p:ext uri="{BB962C8B-B14F-4D97-AF65-F5344CB8AC3E}">
        <p14:creationId xmlns:p14="http://schemas.microsoft.com/office/powerpoint/2010/main" val="1898701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 Recipes enable a separation of concerns between IT operators and developers by automating infrastructure deployment.</a:t>
            </a:r>
          </a:p>
          <a:p>
            <a:r>
              <a:rPr lang="en-AU" dirty="0"/>
              <a:t>- Developers select the resources they want in their apps, and Platform Engineers will codify in their environment how these resources should be deployed and configured.</a:t>
            </a:r>
          </a:p>
          <a:p>
            <a:r>
              <a:rPr lang="en-AU" dirty="0"/>
              <a:t>- So when a developer deploys their application and its resources, Recipes automatically deploy the backing infrastructure and bind it to the developer’s resources.</a:t>
            </a:r>
          </a:p>
          <a:p>
            <a:r>
              <a:rPr lang="en-AU" dirty="0"/>
              <a:t>- Currently, recipes support both Bicep and Terraform. You can use Recipes that Radius provides, or you can create your own custom recipes.</a:t>
            </a:r>
          </a:p>
          <a:p>
            <a:endParaRPr lang="en-AU" dirty="0"/>
          </a:p>
        </p:txBody>
      </p:sp>
      <p:sp>
        <p:nvSpPr>
          <p:cNvPr id="4" name="Slide Number Placeholder 3"/>
          <p:cNvSpPr>
            <a:spLocks noGrp="1"/>
          </p:cNvSpPr>
          <p:nvPr>
            <p:ph type="sldNum" sz="quarter" idx="5"/>
          </p:nvPr>
        </p:nvSpPr>
        <p:spPr/>
        <p:txBody>
          <a:bodyPr/>
          <a:lstStyle/>
          <a:p>
            <a:fld id="{B33AF4F7-3392-47F6-AAC9-208E58F8C19D}" type="slidenum">
              <a:rPr lang="en-AU" smtClean="0"/>
              <a:t>10</a:t>
            </a:fld>
            <a:endParaRPr lang="en-AU"/>
          </a:p>
        </p:txBody>
      </p:sp>
    </p:spTree>
    <p:extLst>
      <p:ext uri="{BB962C8B-B14F-4D97-AF65-F5344CB8AC3E}">
        <p14:creationId xmlns:p14="http://schemas.microsoft.com/office/powerpoint/2010/main" val="1653489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 Environments in Radius provide a landing-zone for apps that’s configured with the organizations chosen best-practices, settings, and Recipes.</a:t>
            </a:r>
          </a:p>
          <a:p>
            <a:r>
              <a:rPr lang="en-AU" dirty="0"/>
              <a:t>- They encapsulate and store configuration for the compute platform, networking configuration, diagnostics, and other operational concerns.</a:t>
            </a:r>
          </a:p>
          <a:p>
            <a:r>
              <a:rPr lang="en-AU" dirty="0"/>
              <a:t>- You can configure environments to vary across different types of deployments (like staging, production), deployment regions or even different clouds.</a:t>
            </a:r>
          </a:p>
          <a:p>
            <a:r>
              <a:rPr lang="en-AU" dirty="0"/>
              <a:t>- Platform Engineers collaborate with app developers by managing the set of environments that developers can use</a:t>
            </a:r>
          </a:p>
          <a:p>
            <a:r>
              <a:rPr lang="en-AU" dirty="0"/>
              <a:t>- When an app is deployed, Radius will bind the app to the configuration of the target environment, and apply the relevant settings.</a:t>
            </a:r>
          </a:p>
          <a:p>
            <a:r>
              <a:rPr lang="en-AU" dirty="0"/>
              <a:t>- Operational configuration in the environment increases developer velocity because the app doesn’t need to change when it’s deployed across environments.</a:t>
            </a:r>
          </a:p>
        </p:txBody>
      </p:sp>
      <p:sp>
        <p:nvSpPr>
          <p:cNvPr id="4" name="Slide Number Placeholder 3"/>
          <p:cNvSpPr>
            <a:spLocks noGrp="1"/>
          </p:cNvSpPr>
          <p:nvPr>
            <p:ph type="sldNum" sz="quarter" idx="5"/>
          </p:nvPr>
        </p:nvSpPr>
        <p:spPr/>
        <p:txBody>
          <a:bodyPr/>
          <a:lstStyle/>
          <a:p>
            <a:fld id="{B33AF4F7-3392-47F6-AAC9-208E58F8C19D}" type="slidenum">
              <a:rPr lang="en-AU" smtClean="0"/>
              <a:t>11</a:t>
            </a:fld>
            <a:endParaRPr lang="en-AU"/>
          </a:p>
        </p:txBody>
      </p:sp>
    </p:spTree>
    <p:extLst>
      <p:ext uri="{BB962C8B-B14F-4D97-AF65-F5344CB8AC3E}">
        <p14:creationId xmlns:p14="http://schemas.microsoft.com/office/powerpoint/2010/main" val="1815696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21.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2.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2.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D2599-5D5C-BFE9-3E63-1CEE495074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3BAA9591-1D2F-3E4B-E86A-65921518DD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7E785845-E335-BF3F-1867-CE2AFA5D58B6}"/>
              </a:ext>
            </a:extLst>
          </p:cNvPr>
          <p:cNvSpPr>
            <a:spLocks noGrp="1"/>
          </p:cNvSpPr>
          <p:nvPr>
            <p:ph type="dt" sz="half" idx="10"/>
          </p:nvPr>
        </p:nvSpPr>
        <p:spPr/>
        <p:txBody>
          <a:bodyPr/>
          <a:lstStyle/>
          <a:p>
            <a:fld id="{2C6EACBE-1F6F-471F-A07A-064939F4CB66}" type="datetimeFigureOut">
              <a:rPr lang="en-NZ" smtClean="0"/>
              <a:t>10/10/2024</a:t>
            </a:fld>
            <a:endParaRPr lang="en-NZ"/>
          </a:p>
        </p:txBody>
      </p:sp>
      <p:sp>
        <p:nvSpPr>
          <p:cNvPr id="5" name="Footer Placeholder 4">
            <a:extLst>
              <a:ext uri="{FF2B5EF4-FFF2-40B4-BE49-F238E27FC236}">
                <a16:creationId xmlns:a16="http://schemas.microsoft.com/office/drawing/2014/main" id="{4E980D86-0964-EAB8-D7F0-8B814A4C066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466A5800-954F-6098-EBD3-46E8B27A021C}"/>
              </a:ext>
            </a:extLst>
          </p:cNvPr>
          <p:cNvSpPr>
            <a:spLocks noGrp="1"/>
          </p:cNvSpPr>
          <p:nvPr>
            <p:ph type="sldNum" sz="quarter" idx="12"/>
          </p:nvPr>
        </p:nvSpPr>
        <p:spPr/>
        <p:txBody>
          <a:bodyPr/>
          <a:lstStyle/>
          <a:p>
            <a:fld id="{03D36F43-D2C2-42B5-8AEC-8D6D6B62255D}" type="slidenum">
              <a:rPr lang="en-NZ" smtClean="0"/>
              <a:t>‹#›</a:t>
            </a:fld>
            <a:endParaRPr lang="en-NZ"/>
          </a:p>
        </p:txBody>
      </p:sp>
    </p:spTree>
    <p:extLst>
      <p:ext uri="{BB962C8B-B14F-4D97-AF65-F5344CB8AC3E}">
        <p14:creationId xmlns:p14="http://schemas.microsoft.com/office/powerpoint/2010/main" val="1065678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8E72-B25D-1B35-EE15-8E1096D02E2B}"/>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9EA1A658-3957-1578-4B67-575E822066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41C078F4-AFF5-EBAA-E167-FF9A0EB932E4}"/>
              </a:ext>
            </a:extLst>
          </p:cNvPr>
          <p:cNvSpPr>
            <a:spLocks noGrp="1"/>
          </p:cNvSpPr>
          <p:nvPr>
            <p:ph type="dt" sz="half" idx="10"/>
          </p:nvPr>
        </p:nvSpPr>
        <p:spPr/>
        <p:txBody>
          <a:bodyPr/>
          <a:lstStyle/>
          <a:p>
            <a:fld id="{2C6EACBE-1F6F-471F-A07A-064939F4CB66}" type="datetimeFigureOut">
              <a:rPr lang="en-NZ" smtClean="0"/>
              <a:t>10/10/2024</a:t>
            </a:fld>
            <a:endParaRPr lang="en-NZ"/>
          </a:p>
        </p:txBody>
      </p:sp>
      <p:sp>
        <p:nvSpPr>
          <p:cNvPr id="5" name="Footer Placeholder 4">
            <a:extLst>
              <a:ext uri="{FF2B5EF4-FFF2-40B4-BE49-F238E27FC236}">
                <a16:creationId xmlns:a16="http://schemas.microsoft.com/office/drawing/2014/main" id="{E81FA65B-0734-5EB8-BEFC-A0F7C776251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75BA31F-FB3F-DDAE-85E1-E0F7D23D97C7}"/>
              </a:ext>
            </a:extLst>
          </p:cNvPr>
          <p:cNvSpPr>
            <a:spLocks noGrp="1"/>
          </p:cNvSpPr>
          <p:nvPr>
            <p:ph type="sldNum" sz="quarter" idx="12"/>
          </p:nvPr>
        </p:nvSpPr>
        <p:spPr/>
        <p:txBody>
          <a:bodyPr/>
          <a:lstStyle/>
          <a:p>
            <a:fld id="{03D36F43-D2C2-42B5-8AEC-8D6D6B62255D}" type="slidenum">
              <a:rPr lang="en-NZ" smtClean="0"/>
              <a:t>‹#›</a:t>
            </a:fld>
            <a:endParaRPr lang="en-NZ"/>
          </a:p>
        </p:txBody>
      </p:sp>
    </p:spTree>
    <p:extLst>
      <p:ext uri="{BB962C8B-B14F-4D97-AF65-F5344CB8AC3E}">
        <p14:creationId xmlns:p14="http://schemas.microsoft.com/office/powerpoint/2010/main" val="3711112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6C75E9-3AC6-D18E-AF67-34F46EB7EB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4DA95DD3-512D-A1A5-3FBC-A9A598B391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0CA260BF-CEC1-8B80-86B8-3AA4E5391841}"/>
              </a:ext>
            </a:extLst>
          </p:cNvPr>
          <p:cNvSpPr>
            <a:spLocks noGrp="1"/>
          </p:cNvSpPr>
          <p:nvPr>
            <p:ph type="dt" sz="half" idx="10"/>
          </p:nvPr>
        </p:nvSpPr>
        <p:spPr/>
        <p:txBody>
          <a:bodyPr/>
          <a:lstStyle/>
          <a:p>
            <a:fld id="{2C6EACBE-1F6F-471F-A07A-064939F4CB66}" type="datetimeFigureOut">
              <a:rPr lang="en-NZ" smtClean="0"/>
              <a:t>10/10/2024</a:t>
            </a:fld>
            <a:endParaRPr lang="en-NZ"/>
          </a:p>
        </p:txBody>
      </p:sp>
      <p:sp>
        <p:nvSpPr>
          <p:cNvPr id="5" name="Footer Placeholder 4">
            <a:extLst>
              <a:ext uri="{FF2B5EF4-FFF2-40B4-BE49-F238E27FC236}">
                <a16:creationId xmlns:a16="http://schemas.microsoft.com/office/drawing/2014/main" id="{31B2E9EC-8161-6199-9BEC-A3958F62DCCD}"/>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1B3DAEE1-7321-2FEA-AE57-CB6A710B9E8E}"/>
              </a:ext>
            </a:extLst>
          </p:cNvPr>
          <p:cNvSpPr>
            <a:spLocks noGrp="1"/>
          </p:cNvSpPr>
          <p:nvPr>
            <p:ph type="sldNum" sz="quarter" idx="12"/>
          </p:nvPr>
        </p:nvSpPr>
        <p:spPr/>
        <p:txBody>
          <a:bodyPr/>
          <a:lstStyle/>
          <a:p>
            <a:fld id="{03D36F43-D2C2-42B5-8AEC-8D6D6B62255D}" type="slidenum">
              <a:rPr lang="en-NZ" smtClean="0"/>
              <a:t>‹#›</a:t>
            </a:fld>
            <a:endParaRPr lang="en-NZ"/>
          </a:p>
        </p:txBody>
      </p:sp>
    </p:spTree>
    <p:extLst>
      <p:ext uri="{BB962C8B-B14F-4D97-AF65-F5344CB8AC3E}">
        <p14:creationId xmlns:p14="http://schemas.microsoft.com/office/powerpoint/2010/main" val="3803690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9692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9F7B519-6BB5-2674-4997-32E67EA6EA2E}"/>
              </a:ext>
            </a:extLst>
          </p:cNvPr>
          <p:cNvGrpSpPr/>
          <p:nvPr userDrawn="1"/>
        </p:nvGrpSpPr>
        <p:grpSpPr>
          <a:xfrm>
            <a:off x="508961" y="2809202"/>
            <a:ext cx="5351170" cy="1851618"/>
            <a:chOff x="628743" y="2971312"/>
            <a:chExt cx="3364412" cy="1164157"/>
          </a:xfrm>
        </p:grpSpPr>
        <p:pic>
          <p:nvPicPr>
            <p:cNvPr id="6" name="Picture 5">
              <a:extLst>
                <a:ext uri="{FF2B5EF4-FFF2-40B4-BE49-F238E27FC236}">
                  <a16:creationId xmlns:a16="http://schemas.microsoft.com/office/drawing/2014/main" id="{A53DD6FE-587B-03E4-CC90-32A4B94253C8}"/>
                </a:ext>
              </a:extLst>
            </p:cNvPr>
            <p:cNvPicPr>
              <a:picLocks noChangeAspect="1"/>
            </p:cNvPicPr>
            <p:nvPr/>
          </p:nvPicPr>
          <p:blipFill rotWithShape="1">
            <a:blip r:embed="rId2"/>
            <a:srcRect r="70052"/>
            <a:stretch/>
          </p:blipFill>
          <p:spPr>
            <a:xfrm>
              <a:off x="628743" y="3072662"/>
              <a:ext cx="889706" cy="961456"/>
            </a:xfrm>
            <a:prstGeom prst="rect">
              <a:avLst/>
            </a:prstGeom>
          </p:spPr>
        </p:pic>
        <p:pic>
          <p:nvPicPr>
            <p:cNvPr id="7" name="Picture 6">
              <a:extLst>
                <a:ext uri="{FF2B5EF4-FFF2-40B4-BE49-F238E27FC236}">
                  <a16:creationId xmlns:a16="http://schemas.microsoft.com/office/drawing/2014/main" id="{19AE15C5-A8FF-8460-6CFA-D6A580AB2A43}"/>
                </a:ext>
              </a:extLst>
            </p:cNvPr>
            <p:cNvPicPr>
              <a:picLocks noChangeAspect="1"/>
            </p:cNvPicPr>
            <p:nvPr/>
          </p:nvPicPr>
          <p:blipFill rotWithShape="1">
            <a:blip r:embed="rId2"/>
            <a:srcRect l="33741"/>
            <a:stretch/>
          </p:blipFill>
          <p:spPr>
            <a:xfrm>
              <a:off x="1609701" y="2971312"/>
              <a:ext cx="2383454" cy="1164157"/>
            </a:xfrm>
            <a:prstGeom prst="rect">
              <a:avLst/>
            </a:prstGeom>
          </p:spPr>
        </p:pic>
      </p:grpSp>
      <p:sp>
        <p:nvSpPr>
          <p:cNvPr id="8" name="Oval 7">
            <a:extLst>
              <a:ext uri="{FF2B5EF4-FFF2-40B4-BE49-F238E27FC236}">
                <a16:creationId xmlns:a16="http://schemas.microsoft.com/office/drawing/2014/main" id="{8C97D42E-6CB0-E32C-82F6-16392F40BBD7}"/>
              </a:ext>
            </a:extLst>
          </p:cNvPr>
          <p:cNvSpPr/>
          <p:nvPr userDrawn="1"/>
        </p:nvSpPr>
        <p:spPr bwMode="auto">
          <a:xfrm>
            <a:off x="9195468" y="3322003"/>
            <a:ext cx="1606760" cy="1606760"/>
          </a:xfrm>
          <a:prstGeom prst="ellipse">
            <a:avLst/>
          </a:prstGeom>
          <a:solidFill>
            <a:schemeClr val="accent1"/>
          </a:solidFill>
          <a:ln>
            <a:noFill/>
            <a:headEnd type="none" w="med" len="med"/>
            <a:tailEnd type="none" w="med" len="med"/>
          </a:ln>
          <a:effectLst>
            <a:outerShdw blurRad="152400" dist="12700" dir="2700000" sx="101000" sy="101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4A7D3881-725E-E343-683A-A4450E579848}"/>
              </a:ext>
            </a:extLst>
          </p:cNvPr>
          <p:cNvPicPr>
            <a:picLocks noChangeAspect="1"/>
          </p:cNvPicPr>
          <p:nvPr userDrawn="1"/>
        </p:nvPicPr>
        <p:blipFill rotWithShape="1">
          <a:blip r:embed="rId2"/>
          <a:srcRect l="2067" t="9457" r="71472" b="7939"/>
          <a:stretch/>
        </p:blipFill>
        <p:spPr>
          <a:xfrm>
            <a:off x="8865774" y="2927285"/>
            <a:ext cx="2283762" cy="2307186"/>
          </a:xfrm>
          <a:prstGeom prst="ellipse">
            <a:avLst/>
          </a:prstGeom>
        </p:spPr>
      </p:pic>
      <p:pic>
        <p:nvPicPr>
          <p:cNvPr id="11" name="Graphic 10">
            <a:extLst>
              <a:ext uri="{FF2B5EF4-FFF2-40B4-BE49-F238E27FC236}">
                <a16:creationId xmlns:a16="http://schemas.microsoft.com/office/drawing/2014/main" id="{3D9F359C-E634-F900-472B-B4D6C94E9C2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373" y="437727"/>
            <a:ext cx="1146501" cy="1146501"/>
          </a:xfrm>
          <a:prstGeom prst="rect">
            <a:avLst/>
          </a:prstGeom>
        </p:spPr>
      </p:pic>
      <p:pic>
        <p:nvPicPr>
          <p:cNvPr id="13" name="Graphic 12">
            <a:extLst>
              <a:ext uri="{FF2B5EF4-FFF2-40B4-BE49-F238E27FC236}">
                <a16:creationId xmlns:a16="http://schemas.microsoft.com/office/drawing/2014/main" id="{05D8FF1C-344B-3405-A747-5D5F4E9408F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24067" y="437727"/>
            <a:ext cx="1146501" cy="1146501"/>
          </a:xfrm>
          <a:prstGeom prst="rect">
            <a:avLst/>
          </a:prstGeom>
        </p:spPr>
      </p:pic>
      <p:pic>
        <p:nvPicPr>
          <p:cNvPr id="14" name="Graphic 13">
            <a:extLst>
              <a:ext uri="{FF2B5EF4-FFF2-40B4-BE49-F238E27FC236}">
                <a16:creationId xmlns:a16="http://schemas.microsoft.com/office/drawing/2014/main" id="{9AEEEFBD-5FB7-1D8C-4108-03A57F5E0C1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31042" y="1260041"/>
            <a:ext cx="1146501" cy="1146501"/>
          </a:xfrm>
          <a:prstGeom prst="rect">
            <a:avLst/>
          </a:prstGeom>
        </p:spPr>
      </p:pic>
      <p:pic>
        <p:nvPicPr>
          <p:cNvPr id="15" name="Graphic 14">
            <a:extLst>
              <a:ext uri="{FF2B5EF4-FFF2-40B4-BE49-F238E27FC236}">
                <a16:creationId xmlns:a16="http://schemas.microsoft.com/office/drawing/2014/main" id="{EC264701-A2DC-933C-05CC-0ADBF35EDEE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3006" y="1260041"/>
            <a:ext cx="1146501" cy="1146501"/>
          </a:xfrm>
          <a:prstGeom prst="rect">
            <a:avLst/>
          </a:prstGeom>
        </p:spPr>
      </p:pic>
      <p:pic>
        <p:nvPicPr>
          <p:cNvPr id="16" name="Graphic 15">
            <a:extLst>
              <a:ext uri="{FF2B5EF4-FFF2-40B4-BE49-F238E27FC236}">
                <a16:creationId xmlns:a16="http://schemas.microsoft.com/office/drawing/2014/main" id="{94943E35-DDFE-E276-AFB0-A1315DB0EAB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22220"/>
          <a:stretch>
            <a:fillRect/>
          </a:stretch>
        </p:blipFill>
        <p:spPr>
          <a:xfrm>
            <a:off x="11300257" y="1260041"/>
            <a:ext cx="891743" cy="1146501"/>
          </a:xfrm>
          <a:custGeom>
            <a:avLst/>
            <a:gdLst>
              <a:gd name="connsiteX0" fmla="*/ 0 w 891743"/>
              <a:gd name="connsiteY0" fmla="*/ 0 h 1146501"/>
              <a:gd name="connsiteX1" fmla="*/ 891743 w 891743"/>
              <a:gd name="connsiteY1" fmla="*/ 0 h 1146501"/>
              <a:gd name="connsiteX2" fmla="*/ 891743 w 891743"/>
              <a:gd name="connsiteY2" fmla="*/ 1146501 h 1146501"/>
              <a:gd name="connsiteX3" fmla="*/ 0 w 891743"/>
              <a:gd name="connsiteY3" fmla="*/ 1146501 h 1146501"/>
            </a:gdLst>
            <a:ahLst/>
            <a:cxnLst>
              <a:cxn ang="0">
                <a:pos x="connsiteX0" y="connsiteY0"/>
              </a:cxn>
              <a:cxn ang="0">
                <a:pos x="connsiteX1" y="connsiteY1"/>
              </a:cxn>
              <a:cxn ang="0">
                <a:pos x="connsiteX2" y="connsiteY2"/>
              </a:cxn>
              <a:cxn ang="0">
                <a:pos x="connsiteX3" y="connsiteY3"/>
              </a:cxn>
            </a:cxnLst>
            <a:rect l="l" t="t" r="r" b="b"/>
            <a:pathLst>
              <a:path w="891743" h="1146501">
                <a:moveTo>
                  <a:pt x="0" y="0"/>
                </a:moveTo>
                <a:lnTo>
                  <a:pt x="891743" y="0"/>
                </a:lnTo>
                <a:lnTo>
                  <a:pt x="891743" y="1146501"/>
                </a:lnTo>
                <a:lnTo>
                  <a:pt x="0" y="1146501"/>
                </a:lnTo>
                <a:close/>
              </a:path>
            </a:pathLst>
          </a:custGeom>
        </p:spPr>
      </p:pic>
      <p:pic>
        <p:nvPicPr>
          <p:cNvPr id="17" name="Graphic 16">
            <a:extLst>
              <a:ext uri="{FF2B5EF4-FFF2-40B4-BE49-F238E27FC236}">
                <a16:creationId xmlns:a16="http://schemas.microsoft.com/office/drawing/2014/main" id="{ECDEEF26-EF70-D7A9-0023-5C5E3B91CC7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9135" y="2896856"/>
            <a:ext cx="1146501" cy="1146501"/>
          </a:xfrm>
          <a:prstGeom prst="rect">
            <a:avLst/>
          </a:prstGeom>
        </p:spPr>
      </p:pic>
      <p:pic>
        <p:nvPicPr>
          <p:cNvPr id="23" name="Graphic 22">
            <a:extLst>
              <a:ext uri="{FF2B5EF4-FFF2-40B4-BE49-F238E27FC236}">
                <a16:creationId xmlns:a16="http://schemas.microsoft.com/office/drawing/2014/main" id="{2CF362BD-0447-4CBD-C70B-8F3E2B677E0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03140" y="5420333"/>
            <a:ext cx="1146501" cy="1146501"/>
          </a:xfrm>
          <a:prstGeom prst="rect">
            <a:avLst/>
          </a:prstGeom>
        </p:spPr>
      </p:pic>
      <p:pic>
        <p:nvPicPr>
          <p:cNvPr id="24" name="Graphic 23">
            <a:extLst>
              <a:ext uri="{FF2B5EF4-FFF2-40B4-BE49-F238E27FC236}">
                <a16:creationId xmlns:a16="http://schemas.microsoft.com/office/drawing/2014/main" id="{EF7714C8-462B-1A92-21F8-6D1E2B28580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0913"/>
          <a:stretch>
            <a:fillRect/>
          </a:stretch>
        </p:blipFill>
        <p:spPr>
          <a:xfrm>
            <a:off x="6653623" y="0"/>
            <a:ext cx="1146501" cy="792079"/>
          </a:xfrm>
          <a:custGeom>
            <a:avLst/>
            <a:gdLst>
              <a:gd name="connsiteX0" fmla="*/ 0 w 1146501"/>
              <a:gd name="connsiteY0" fmla="*/ 0 h 792079"/>
              <a:gd name="connsiteX1" fmla="*/ 1146501 w 1146501"/>
              <a:gd name="connsiteY1" fmla="*/ 0 h 792079"/>
              <a:gd name="connsiteX2" fmla="*/ 1146501 w 1146501"/>
              <a:gd name="connsiteY2" fmla="*/ 792079 h 792079"/>
              <a:gd name="connsiteX3" fmla="*/ 0 w 1146501"/>
              <a:gd name="connsiteY3" fmla="*/ 792079 h 792079"/>
            </a:gdLst>
            <a:ahLst/>
            <a:cxnLst>
              <a:cxn ang="0">
                <a:pos x="connsiteX0" y="connsiteY0"/>
              </a:cxn>
              <a:cxn ang="0">
                <a:pos x="connsiteX1" y="connsiteY1"/>
              </a:cxn>
              <a:cxn ang="0">
                <a:pos x="connsiteX2" y="connsiteY2"/>
              </a:cxn>
              <a:cxn ang="0">
                <a:pos x="connsiteX3" y="connsiteY3"/>
              </a:cxn>
            </a:cxnLst>
            <a:rect l="l" t="t" r="r" b="b"/>
            <a:pathLst>
              <a:path w="1146501" h="792079">
                <a:moveTo>
                  <a:pt x="0" y="0"/>
                </a:moveTo>
                <a:lnTo>
                  <a:pt x="1146501" y="0"/>
                </a:lnTo>
                <a:lnTo>
                  <a:pt x="1146501" y="792079"/>
                </a:lnTo>
                <a:lnTo>
                  <a:pt x="0" y="792079"/>
                </a:lnTo>
                <a:close/>
              </a:path>
            </a:pathLst>
          </a:custGeom>
        </p:spPr>
      </p:pic>
      <p:pic>
        <p:nvPicPr>
          <p:cNvPr id="31" name="Graphic 30">
            <a:extLst>
              <a:ext uri="{FF2B5EF4-FFF2-40B4-BE49-F238E27FC236}">
                <a16:creationId xmlns:a16="http://schemas.microsoft.com/office/drawing/2014/main" id="{35FBEDAD-7315-F5FA-3F5E-DE3B8A9D3BD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80867" y="5420333"/>
            <a:ext cx="1146501" cy="1146501"/>
          </a:xfrm>
          <a:prstGeom prst="rect">
            <a:avLst/>
          </a:prstGeom>
        </p:spPr>
      </p:pic>
      <p:pic>
        <p:nvPicPr>
          <p:cNvPr id="34" name="Graphic 33">
            <a:extLst>
              <a:ext uri="{FF2B5EF4-FFF2-40B4-BE49-F238E27FC236}">
                <a16:creationId xmlns:a16="http://schemas.microsoft.com/office/drawing/2014/main" id="{24F8502C-CB6D-96E0-B1F1-A8497787B3B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2028" y="1260041"/>
            <a:ext cx="1146501" cy="1146501"/>
          </a:xfrm>
          <a:prstGeom prst="rect">
            <a:avLst/>
          </a:prstGeom>
        </p:spPr>
      </p:pic>
      <p:pic>
        <p:nvPicPr>
          <p:cNvPr id="35" name="Graphic 34">
            <a:extLst>
              <a:ext uri="{FF2B5EF4-FFF2-40B4-BE49-F238E27FC236}">
                <a16:creationId xmlns:a16="http://schemas.microsoft.com/office/drawing/2014/main" id="{DF5B8E51-63E5-6089-CE9F-8C81276414E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37334" y="437727"/>
            <a:ext cx="1146501" cy="1146501"/>
          </a:xfrm>
          <a:prstGeom prst="rect">
            <a:avLst/>
          </a:prstGeom>
        </p:spPr>
      </p:pic>
      <p:pic>
        <p:nvPicPr>
          <p:cNvPr id="37" name="Graphic 36">
            <a:extLst>
              <a:ext uri="{FF2B5EF4-FFF2-40B4-BE49-F238E27FC236}">
                <a16:creationId xmlns:a16="http://schemas.microsoft.com/office/drawing/2014/main" id="{B0C1B1EF-398B-3E2A-2230-57AF7A6EEAFB}"/>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06985" y="437727"/>
            <a:ext cx="1146501" cy="1146501"/>
          </a:xfrm>
          <a:prstGeom prst="rect">
            <a:avLst/>
          </a:prstGeom>
        </p:spPr>
      </p:pic>
      <p:pic>
        <p:nvPicPr>
          <p:cNvPr id="41" name="Graphic 40">
            <a:extLst>
              <a:ext uri="{FF2B5EF4-FFF2-40B4-BE49-F238E27FC236}">
                <a16:creationId xmlns:a16="http://schemas.microsoft.com/office/drawing/2014/main" id="{741A67B5-658D-281C-98F8-3780DD505D9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85398" y="1260041"/>
            <a:ext cx="1146501" cy="1146501"/>
          </a:xfrm>
          <a:prstGeom prst="rect">
            <a:avLst/>
          </a:prstGeom>
        </p:spPr>
      </p:pic>
      <p:pic>
        <p:nvPicPr>
          <p:cNvPr id="42" name="Graphic 41">
            <a:extLst>
              <a:ext uri="{FF2B5EF4-FFF2-40B4-BE49-F238E27FC236}">
                <a16:creationId xmlns:a16="http://schemas.microsoft.com/office/drawing/2014/main" id="{79A158B8-A20D-A17C-DFFA-C7CC23E5A46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71379" y="437727"/>
            <a:ext cx="1146501" cy="1146501"/>
          </a:xfrm>
          <a:prstGeom prst="rect">
            <a:avLst/>
          </a:prstGeom>
        </p:spPr>
      </p:pic>
      <p:pic>
        <p:nvPicPr>
          <p:cNvPr id="44" name="Graphic 43">
            <a:extLst>
              <a:ext uri="{FF2B5EF4-FFF2-40B4-BE49-F238E27FC236}">
                <a16:creationId xmlns:a16="http://schemas.microsoft.com/office/drawing/2014/main" id="{92F66A45-34F7-F2AF-8142-843469F80B7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80327" y="2066854"/>
            <a:ext cx="1146501" cy="1146501"/>
          </a:xfrm>
          <a:prstGeom prst="rect">
            <a:avLst/>
          </a:prstGeom>
        </p:spPr>
      </p:pic>
      <p:pic>
        <p:nvPicPr>
          <p:cNvPr id="46" name="Graphic 45">
            <a:extLst>
              <a:ext uri="{FF2B5EF4-FFF2-40B4-BE49-F238E27FC236}">
                <a16:creationId xmlns:a16="http://schemas.microsoft.com/office/drawing/2014/main" id="{BA05F4CD-30D2-E543-D491-C5DE1B2127E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74914" y="1260041"/>
            <a:ext cx="1146501" cy="1146501"/>
          </a:xfrm>
          <a:prstGeom prst="rect">
            <a:avLst/>
          </a:prstGeom>
        </p:spPr>
      </p:pic>
      <p:pic>
        <p:nvPicPr>
          <p:cNvPr id="49" name="Graphic 48">
            <a:extLst>
              <a:ext uri="{FF2B5EF4-FFF2-40B4-BE49-F238E27FC236}">
                <a16:creationId xmlns:a16="http://schemas.microsoft.com/office/drawing/2014/main" id="{84BD5C11-2C12-8102-CC7C-30659B91DF2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23767" y="2066854"/>
            <a:ext cx="1146501" cy="1146501"/>
          </a:xfrm>
          <a:prstGeom prst="rect">
            <a:avLst/>
          </a:prstGeom>
        </p:spPr>
      </p:pic>
      <p:pic>
        <p:nvPicPr>
          <p:cNvPr id="50" name="Graphic 49">
            <a:extLst>
              <a:ext uri="{FF2B5EF4-FFF2-40B4-BE49-F238E27FC236}">
                <a16:creationId xmlns:a16="http://schemas.microsoft.com/office/drawing/2014/main" id="{8060F91D-2DCD-A3AB-1A0E-520C7D2FBD3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295"/>
          <a:stretch>
            <a:fillRect/>
          </a:stretch>
        </p:blipFill>
        <p:spPr>
          <a:xfrm>
            <a:off x="9400197" y="15841"/>
            <a:ext cx="1146501" cy="776238"/>
          </a:xfrm>
          <a:custGeom>
            <a:avLst/>
            <a:gdLst>
              <a:gd name="connsiteX0" fmla="*/ 0 w 1146501"/>
              <a:gd name="connsiteY0" fmla="*/ 0 h 776238"/>
              <a:gd name="connsiteX1" fmla="*/ 1146501 w 1146501"/>
              <a:gd name="connsiteY1" fmla="*/ 0 h 776238"/>
              <a:gd name="connsiteX2" fmla="*/ 1146501 w 1146501"/>
              <a:gd name="connsiteY2" fmla="*/ 776238 h 776238"/>
              <a:gd name="connsiteX3" fmla="*/ 0 w 1146501"/>
              <a:gd name="connsiteY3" fmla="*/ 776238 h 776238"/>
            </a:gdLst>
            <a:ahLst/>
            <a:cxnLst>
              <a:cxn ang="0">
                <a:pos x="connsiteX0" y="connsiteY0"/>
              </a:cxn>
              <a:cxn ang="0">
                <a:pos x="connsiteX1" y="connsiteY1"/>
              </a:cxn>
              <a:cxn ang="0">
                <a:pos x="connsiteX2" y="connsiteY2"/>
              </a:cxn>
              <a:cxn ang="0">
                <a:pos x="connsiteX3" y="connsiteY3"/>
              </a:cxn>
            </a:cxnLst>
            <a:rect l="l" t="t" r="r" b="b"/>
            <a:pathLst>
              <a:path w="1146501" h="776238">
                <a:moveTo>
                  <a:pt x="0" y="0"/>
                </a:moveTo>
                <a:lnTo>
                  <a:pt x="1146501" y="0"/>
                </a:lnTo>
                <a:lnTo>
                  <a:pt x="1146501" y="776238"/>
                </a:lnTo>
                <a:lnTo>
                  <a:pt x="0" y="776238"/>
                </a:lnTo>
                <a:close/>
              </a:path>
            </a:pathLst>
          </a:custGeom>
        </p:spPr>
      </p:pic>
      <p:pic>
        <p:nvPicPr>
          <p:cNvPr id="51" name="Graphic 50">
            <a:extLst>
              <a:ext uri="{FF2B5EF4-FFF2-40B4-BE49-F238E27FC236}">
                <a16:creationId xmlns:a16="http://schemas.microsoft.com/office/drawing/2014/main" id="{3B5CC8E1-CAAF-9510-9745-9E9E09BCF0B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84587" y="4577618"/>
            <a:ext cx="1146501" cy="1146501"/>
          </a:xfrm>
          <a:prstGeom prst="rect">
            <a:avLst/>
          </a:prstGeom>
        </p:spPr>
      </p:pic>
      <p:pic>
        <p:nvPicPr>
          <p:cNvPr id="52" name="Graphic 51">
            <a:extLst>
              <a:ext uri="{FF2B5EF4-FFF2-40B4-BE49-F238E27FC236}">
                <a16:creationId xmlns:a16="http://schemas.microsoft.com/office/drawing/2014/main" id="{EA31C650-765B-EC44-45F6-A6433C8CBF2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35823" y="5420333"/>
            <a:ext cx="1146501" cy="1146501"/>
          </a:xfrm>
          <a:prstGeom prst="rect">
            <a:avLst/>
          </a:prstGeom>
        </p:spPr>
      </p:pic>
      <p:pic>
        <p:nvPicPr>
          <p:cNvPr id="54" name="Graphic 53">
            <a:extLst>
              <a:ext uri="{FF2B5EF4-FFF2-40B4-BE49-F238E27FC236}">
                <a16:creationId xmlns:a16="http://schemas.microsoft.com/office/drawing/2014/main" id="{4B161F2C-916B-B02B-A6D1-0C1B0CE03E7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02100" y="3738612"/>
            <a:ext cx="1146501" cy="1146501"/>
          </a:xfrm>
          <a:prstGeom prst="rect">
            <a:avLst/>
          </a:prstGeom>
        </p:spPr>
      </p:pic>
      <p:pic>
        <p:nvPicPr>
          <p:cNvPr id="55" name="Graphic 54">
            <a:extLst>
              <a:ext uri="{FF2B5EF4-FFF2-40B4-BE49-F238E27FC236}">
                <a16:creationId xmlns:a16="http://schemas.microsoft.com/office/drawing/2014/main" id="{44A28724-8665-CFF4-F183-6E41E7192C4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97257" y="2066854"/>
            <a:ext cx="1146501" cy="1146501"/>
          </a:xfrm>
          <a:prstGeom prst="rect">
            <a:avLst/>
          </a:prstGeom>
        </p:spPr>
      </p:pic>
      <p:pic>
        <p:nvPicPr>
          <p:cNvPr id="57" name="Graphic 56">
            <a:extLst>
              <a:ext uri="{FF2B5EF4-FFF2-40B4-BE49-F238E27FC236}">
                <a16:creationId xmlns:a16="http://schemas.microsoft.com/office/drawing/2014/main" id="{E1908D95-CF0D-649F-6610-F8CA9AAD341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88599" y="1260041"/>
            <a:ext cx="1146501" cy="1146501"/>
          </a:xfrm>
          <a:prstGeom prst="rect">
            <a:avLst/>
          </a:prstGeom>
        </p:spPr>
      </p:pic>
      <p:pic>
        <p:nvPicPr>
          <p:cNvPr id="58" name="Graphic 57">
            <a:extLst>
              <a:ext uri="{FF2B5EF4-FFF2-40B4-BE49-F238E27FC236}">
                <a16:creationId xmlns:a16="http://schemas.microsoft.com/office/drawing/2014/main" id="{80D003BC-9B70-96A2-53EA-A85A70010722}"/>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35895" y="2066854"/>
            <a:ext cx="1146501" cy="1146501"/>
          </a:xfrm>
          <a:prstGeom prst="rect">
            <a:avLst/>
          </a:prstGeom>
        </p:spPr>
      </p:pic>
      <p:pic>
        <p:nvPicPr>
          <p:cNvPr id="60" name="Graphic 59">
            <a:extLst>
              <a:ext uri="{FF2B5EF4-FFF2-40B4-BE49-F238E27FC236}">
                <a16:creationId xmlns:a16="http://schemas.microsoft.com/office/drawing/2014/main" id="{2578FC0B-8177-BC6F-9334-A4C907A3F60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80867" y="437727"/>
            <a:ext cx="1146501" cy="1146501"/>
          </a:xfrm>
          <a:prstGeom prst="rect">
            <a:avLst/>
          </a:prstGeom>
        </p:spPr>
      </p:pic>
      <p:pic>
        <p:nvPicPr>
          <p:cNvPr id="61" name="Graphic 60">
            <a:extLst>
              <a:ext uri="{FF2B5EF4-FFF2-40B4-BE49-F238E27FC236}">
                <a16:creationId xmlns:a16="http://schemas.microsoft.com/office/drawing/2014/main" id="{618EAB2D-C730-A378-70B5-E7FA11387799}"/>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53622" y="437727"/>
            <a:ext cx="1146501" cy="1146501"/>
          </a:xfrm>
          <a:prstGeom prst="rect">
            <a:avLst/>
          </a:prstGeom>
        </p:spPr>
      </p:pic>
      <p:pic>
        <p:nvPicPr>
          <p:cNvPr id="62" name="Graphic 61">
            <a:extLst>
              <a:ext uri="{FF2B5EF4-FFF2-40B4-BE49-F238E27FC236}">
                <a16:creationId xmlns:a16="http://schemas.microsoft.com/office/drawing/2014/main" id="{2579C343-859C-2F5F-5DEE-7FDF389C592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0287"/>
          <a:stretch>
            <a:fillRect/>
          </a:stretch>
        </p:blipFill>
        <p:spPr>
          <a:xfrm>
            <a:off x="3862315" y="-7182"/>
            <a:ext cx="1146501" cy="799261"/>
          </a:xfrm>
          <a:custGeom>
            <a:avLst/>
            <a:gdLst>
              <a:gd name="connsiteX0" fmla="*/ 0 w 1146501"/>
              <a:gd name="connsiteY0" fmla="*/ 0 h 799261"/>
              <a:gd name="connsiteX1" fmla="*/ 1146501 w 1146501"/>
              <a:gd name="connsiteY1" fmla="*/ 0 h 799261"/>
              <a:gd name="connsiteX2" fmla="*/ 1146501 w 1146501"/>
              <a:gd name="connsiteY2" fmla="*/ 799261 h 799261"/>
              <a:gd name="connsiteX3" fmla="*/ 0 w 1146501"/>
              <a:gd name="connsiteY3" fmla="*/ 799261 h 799261"/>
            </a:gdLst>
            <a:ahLst/>
            <a:cxnLst>
              <a:cxn ang="0">
                <a:pos x="connsiteX0" y="connsiteY0"/>
              </a:cxn>
              <a:cxn ang="0">
                <a:pos x="connsiteX1" y="connsiteY1"/>
              </a:cxn>
              <a:cxn ang="0">
                <a:pos x="connsiteX2" y="connsiteY2"/>
              </a:cxn>
              <a:cxn ang="0">
                <a:pos x="connsiteX3" y="connsiteY3"/>
              </a:cxn>
            </a:cxnLst>
            <a:rect l="l" t="t" r="r" b="b"/>
            <a:pathLst>
              <a:path w="1146501" h="799261">
                <a:moveTo>
                  <a:pt x="0" y="0"/>
                </a:moveTo>
                <a:lnTo>
                  <a:pt x="1146501" y="0"/>
                </a:lnTo>
                <a:lnTo>
                  <a:pt x="1146501" y="799261"/>
                </a:lnTo>
                <a:lnTo>
                  <a:pt x="0" y="799261"/>
                </a:lnTo>
                <a:close/>
              </a:path>
            </a:pathLst>
          </a:custGeom>
        </p:spPr>
      </p:pic>
      <p:pic>
        <p:nvPicPr>
          <p:cNvPr id="63" name="Graphic 62">
            <a:extLst>
              <a:ext uri="{FF2B5EF4-FFF2-40B4-BE49-F238E27FC236}">
                <a16:creationId xmlns:a16="http://schemas.microsoft.com/office/drawing/2014/main" id="{1BF0F389-4DCF-34C5-5277-BA882D846B5A}"/>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0287"/>
          <a:stretch>
            <a:fillRect/>
          </a:stretch>
        </p:blipFill>
        <p:spPr>
          <a:xfrm>
            <a:off x="2038045" y="-7182"/>
            <a:ext cx="1146501" cy="799261"/>
          </a:xfrm>
          <a:custGeom>
            <a:avLst/>
            <a:gdLst>
              <a:gd name="connsiteX0" fmla="*/ 0 w 1146501"/>
              <a:gd name="connsiteY0" fmla="*/ 0 h 799261"/>
              <a:gd name="connsiteX1" fmla="*/ 1146501 w 1146501"/>
              <a:gd name="connsiteY1" fmla="*/ 0 h 799261"/>
              <a:gd name="connsiteX2" fmla="*/ 1146501 w 1146501"/>
              <a:gd name="connsiteY2" fmla="*/ 799261 h 799261"/>
              <a:gd name="connsiteX3" fmla="*/ 0 w 1146501"/>
              <a:gd name="connsiteY3" fmla="*/ 799261 h 799261"/>
            </a:gdLst>
            <a:ahLst/>
            <a:cxnLst>
              <a:cxn ang="0">
                <a:pos x="connsiteX0" y="connsiteY0"/>
              </a:cxn>
              <a:cxn ang="0">
                <a:pos x="connsiteX1" y="connsiteY1"/>
              </a:cxn>
              <a:cxn ang="0">
                <a:pos x="connsiteX2" y="connsiteY2"/>
              </a:cxn>
              <a:cxn ang="0">
                <a:pos x="connsiteX3" y="connsiteY3"/>
              </a:cxn>
            </a:cxnLst>
            <a:rect l="l" t="t" r="r" b="b"/>
            <a:pathLst>
              <a:path w="1146501" h="799261">
                <a:moveTo>
                  <a:pt x="0" y="0"/>
                </a:moveTo>
                <a:lnTo>
                  <a:pt x="1146501" y="0"/>
                </a:lnTo>
                <a:lnTo>
                  <a:pt x="1146501" y="799261"/>
                </a:lnTo>
                <a:lnTo>
                  <a:pt x="0" y="799261"/>
                </a:lnTo>
                <a:close/>
              </a:path>
            </a:pathLst>
          </a:custGeom>
        </p:spPr>
      </p:pic>
      <p:pic>
        <p:nvPicPr>
          <p:cNvPr id="64" name="Graphic 63">
            <a:extLst>
              <a:ext uri="{FF2B5EF4-FFF2-40B4-BE49-F238E27FC236}">
                <a16:creationId xmlns:a16="http://schemas.microsoft.com/office/drawing/2014/main" id="{818ADD4F-0E8A-70E0-3E4B-1592AF8C9A96}"/>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0913"/>
          <a:stretch>
            <a:fillRect/>
          </a:stretch>
        </p:blipFill>
        <p:spPr>
          <a:xfrm>
            <a:off x="102843" y="0"/>
            <a:ext cx="1146501" cy="792079"/>
          </a:xfrm>
          <a:custGeom>
            <a:avLst/>
            <a:gdLst>
              <a:gd name="connsiteX0" fmla="*/ 0 w 1146501"/>
              <a:gd name="connsiteY0" fmla="*/ 0 h 792079"/>
              <a:gd name="connsiteX1" fmla="*/ 1146501 w 1146501"/>
              <a:gd name="connsiteY1" fmla="*/ 0 h 792079"/>
              <a:gd name="connsiteX2" fmla="*/ 1146501 w 1146501"/>
              <a:gd name="connsiteY2" fmla="*/ 792079 h 792079"/>
              <a:gd name="connsiteX3" fmla="*/ 0 w 1146501"/>
              <a:gd name="connsiteY3" fmla="*/ 792079 h 792079"/>
            </a:gdLst>
            <a:ahLst/>
            <a:cxnLst>
              <a:cxn ang="0">
                <a:pos x="connsiteX0" y="connsiteY0"/>
              </a:cxn>
              <a:cxn ang="0">
                <a:pos x="connsiteX1" y="connsiteY1"/>
              </a:cxn>
              <a:cxn ang="0">
                <a:pos x="connsiteX2" y="connsiteY2"/>
              </a:cxn>
              <a:cxn ang="0">
                <a:pos x="connsiteX3" y="connsiteY3"/>
              </a:cxn>
            </a:cxnLst>
            <a:rect l="l" t="t" r="r" b="b"/>
            <a:pathLst>
              <a:path w="1146501" h="792079">
                <a:moveTo>
                  <a:pt x="0" y="0"/>
                </a:moveTo>
                <a:lnTo>
                  <a:pt x="1146501" y="0"/>
                </a:lnTo>
                <a:lnTo>
                  <a:pt x="1146501" y="792079"/>
                </a:lnTo>
                <a:lnTo>
                  <a:pt x="0" y="792079"/>
                </a:lnTo>
                <a:close/>
              </a:path>
            </a:pathLst>
          </a:custGeom>
        </p:spPr>
      </p:pic>
      <p:pic>
        <p:nvPicPr>
          <p:cNvPr id="65" name="Graphic 64">
            <a:extLst>
              <a:ext uri="{FF2B5EF4-FFF2-40B4-BE49-F238E27FC236}">
                <a16:creationId xmlns:a16="http://schemas.microsoft.com/office/drawing/2014/main" id="{BC93704E-B9FD-5EB7-5987-AFAA4EAC0584}"/>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3677" y="1260041"/>
            <a:ext cx="1146501" cy="1146501"/>
          </a:xfrm>
          <a:prstGeom prst="rect">
            <a:avLst/>
          </a:prstGeom>
        </p:spPr>
      </p:pic>
      <p:pic>
        <p:nvPicPr>
          <p:cNvPr id="66" name="Graphic 65">
            <a:extLst>
              <a:ext uri="{FF2B5EF4-FFF2-40B4-BE49-F238E27FC236}">
                <a16:creationId xmlns:a16="http://schemas.microsoft.com/office/drawing/2014/main" id="{B54058BB-74F1-5A19-49FC-EBB9FFEA0F2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487822" y="6249189"/>
            <a:ext cx="1146501" cy="1146501"/>
          </a:xfrm>
          <a:custGeom>
            <a:avLst/>
            <a:gdLst>
              <a:gd name="connsiteX0" fmla="*/ 0 w 1146501"/>
              <a:gd name="connsiteY0" fmla="*/ 0 h 1146501"/>
              <a:gd name="connsiteX1" fmla="*/ 1146501 w 1146501"/>
              <a:gd name="connsiteY1" fmla="*/ 0 h 1146501"/>
              <a:gd name="connsiteX2" fmla="*/ 1146501 w 1146501"/>
              <a:gd name="connsiteY2" fmla="*/ 610794 h 1146501"/>
              <a:gd name="connsiteX3" fmla="*/ 121251 w 1146501"/>
              <a:gd name="connsiteY3" fmla="*/ 610794 h 1146501"/>
              <a:gd name="connsiteX4" fmla="*/ 121251 w 1146501"/>
              <a:gd name="connsiteY4" fmla="*/ 1146501 h 1146501"/>
              <a:gd name="connsiteX5" fmla="*/ 0 w 1146501"/>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610794"/>
                </a:lnTo>
                <a:lnTo>
                  <a:pt x="121251" y="610794"/>
                </a:lnTo>
                <a:lnTo>
                  <a:pt x="121251" y="1146501"/>
                </a:lnTo>
                <a:lnTo>
                  <a:pt x="0" y="1146501"/>
                </a:lnTo>
                <a:close/>
              </a:path>
            </a:pathLst>
          </a:custGeom>
        </p:spPr>
      </p:pic>
      <p:pic>
        <p:nvPicPr>
          <p:cNvPr id="67" name="Graphic 66">
            <a:extLst>
              <a:ext uri="{FF2B5EF4-FFF2-40B4-BE49-F238E27FC236}">
                <a16:creationId xmlns:a16="http://schemas.microsoft.com/office/drawing/2014/main" id="{13C7C33B-5E69-0BB7-1186-47444ED148D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55690" y="6264106"/>
            <a:ext cx="1146501" cy="1146501"/>
          </a:xfrm>
          <a:custGeom>
            <a:avLst/>
            <a:gdLst>
              <a:gd name="connsiteX0" fmla="*/ 0 w 1146501"/>
              <a:gd name="connsiteY0" fmla="*/ 0 h 1146501"/>
              <a:gd name="connsiteX1" fmla="*/ 1146501 w 1146501"/>
              <a:gd name="connsiteY1" fmla="*/ 0 h 1146501"/>
              <a:gd name="connsiteX2" fmla="*/ 1146501 w 1146501"/>
              <a:gd name="connsiteY2" fmla="*/ 595877 h 1146501"/>
              <a:gd name="connsiteX3" fmla="*/ 96976 w 1146501"/>
              <a:gd name="connsiteY3" fmla="*/ 595877 h 1146501"/>
              <a:gd name="connsiteX4" fmla="*/ 96976 w 1146501"/>
              <a:gd name="connsiteY4" fmla="*/ 1146501 h 1146501"/>
              <a:gd name="connsiteX5" fmla="*/ 0 w 1146501"/>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595877"/>
                </a:lnTo>
                <a:lnTo>
                  <a:pt x="96976" y="595877"/>
                </a:lnTo>
                <a:lnTo>
                  <a:pt x="96976" y="1146501"/>
                </a:lnTo>
                <a:lnTo>
                  <a:pt x="0" y="1146501"/>
                </a:lnTo>
                <a:close/>
              </a:path>
            </a:pathLst>
          </a:custGeom>
        </p:spPr>
      </p:pic>
      <p:pic>
        <p:nvPicPr>
          <p:cNvPr id="68" name="Graphic 67">
            <a:extLst>
              <a:ext uri="{FF2B5EF4-FFF2-40B4-BE49-F238E27FC236}">
                <a16:creationId xmlns:a16="http://schemas.microsoft.com/office/drawing/2014/main" id="{CE243864-C305-0F63-E3B8-AEB368273EE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585845" y="6264106"/>
            <a:ext cx="1146501" cy="1146501"/>
          </a:xfrm>
          <a:custGeom>
            <a:avLst/>
            <a:gdLst>
              <a:gd name="connsiteX0" fmla="*/ 0 w 1146501"/>
              <a:gd name="connsiteY0" fmla="*/ 0 h 1146501"/>
              <a:gd name="connsiteX1" fmla="*/ 1146501 w 1146501"/>
              <a:gd name="connsiteY1" fmla="*/ 0 h 1146501"/>
              <a:gd name="connsiteX2" fmla="*/ 1146501 w 1146501"/>
              <a:gd name="connsiteY2" fmla="*/ 1146501 h 1146501"/>
              <a:gd name="connsiteX3" fmla="*/ 1024755 w 1146501"/>
              <a:gd name="connsiteY3" fmla="*/ 1146501 h 1146501"/>
              <a:gd name="connsiteX4" fmla="*/ 1024755 w 1146501"/>
              <a:gd name="connsiteY4" fmla="*/ 595877 h 1146501"/>
              <a:gd name="connsiteX5" fmla="*/ 0 w 1146501"/>
              <a:gd name="connsiteY5" fmla="*/ 595877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1146501"/>
                </a:lnTo>
                <a:lnTo>
                  <a:pt x="1024755" y="1146501"/>
                </a:lnTo>
                <a:lnTo>
                  <a:pt x="1024755" y="595877"/>
                </a:lnTo>
                <a:lnTo>
                  <a:pt x="0" y="595877"/>
                </a:lnTo>
                <a:close/>
              </a:path>
            </a:pathLst>
          </a:custGeom>
        </p:spPr>
      </p:pic>
      <p:pic>
        <p:nvPicPr>
          <p:cNvPr id="69" name="Graphic 68">
            <a:extLst>
              <a:ext uri="{FF2B5EF4-FFF2-40B4-BE49-F238E27FC236}">
                <a16:creationId xmlns:a16="http://schemas.microsoft.com/office/drawing/2014/main" id="{B55D3D64-4EA3-B4D9-3EAC-240A3BB223D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414380" y="6264106"/>
            <a:ext cx="1146501" cy="1146501"/>
          </a:xfrm>
          <a:custGeom>
            <a:avLst/>
            <a:gdLst>
              <a:gd name="connsiteX0" fmla="*/ 0 w 1146501"/>
              <a:gd name="connsiteY0" fmla="*/ 0 h 1146501"/>
              <a:gd name="connsiteX1" fmla="*/ 1146501 w 1146501"/>
              <a:gd name="connsiteY1" fmla="*/ 0 h 1146501"/>
              <a:gd name="connsiteX2" fmla="*/ 1146501 w 1146501"/>
              <a:gd name="connsiteY2" fmla="*/ 595877 h 1146501"/>
              <a:gd name="connsiteX3" fmla="*/ 98197 w 1146501"/>
              <a:gd name="connsiteY3" fmla="*/ 595877 h 1146501"/>
              <a:gd name="connsiteX4" fmla="*/ 98197 w 1146501"/>
              <a:gd name="connsiteY4" fmla="*/ 1146501 h 1146501"/>
              <a:gd name="connsiteX5" fmla="*/ 0 w 1146501"/>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595877"/>
                </a:lnTo>
                <a:lnTo>
                  <a:pt x="98197" y="595877"/>
                </a:lnTo>
                <a:lnTo>
                  <a:pt x="98197" y="1146501"/>
                </a:lnTo>
                <a:lnTo>
                  <a:pt x="0" y="1146501"/>
                </a:lnTo>
                <a:close/>
              </a:path>
            </a:pathLst>
          </a:custGeom>
        </p:spPr>
      </p:pic>
      <p:pic>
        <p:nvPicPr>
          <p:cNvPr id="70" name="Graphic 69">
            <a:extLst>
              <a:ext uri="{FF2B5EF4-FFF2-40B4-BE49-F238E27FC236}">
                <a16:creationId xmlns:a16="http://schemas.microsoft.com/office/drawing/2014/main" id="{90A0EED6-A8BF-C232-886E-97334084C30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r="20650"/>
          <a:stretch>
            <a:fillRect/>
          </a:stretch>
        </p:blipFill>
        <p:spPr>
          <a:xfrm>
            <a:off x="11282248" y="6248866"/>
            <a:ext cx="909752" cy="1146501"/>
          </a:xfrm>
          <a:custGeom>
            <a:avLst/>
            <a:gdLst>
              <a:gd name="connsiteX0" fmla="*/ 0 w 909752"/>
              <a:gd name="connsiteY0" fmla="*/ 0 h 1146501"/>
              <a:gd name="connsiteX1" fmla="*/ 909752 w 909752"/>
              <a:gd name="connsiteY1" fmla="*/ 0 h 1146501"/>
              <a:gd name="connsiteX2" fmla="*/ 909752 w 909752"/>
              <a:gd name="connsiteY2" fmla="*/ 611117 h 1146501"/>
              <a:gd name="connsiteX3" fmla="*/ 55225 w 909752"/>
              <a:gd name="connsiteY3" fmla="*/ 611117 h 1146501"/>
              <a:gd name="connsiteX4" fmla="*/ 55225 w 909752"/>
              <a:gd name="connsiteY4" fmla="*/ 1146501 h 1146501"/>
              <a:gd name="connsiteX5" fmla="*/ 0 w 909752"/>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752" h="1146501">
                <a:moveTo>
                  <a:pt x="0" y="0"/>
                </a:moveTo>
                <a:lnTo>
                  <a:pt x="909752" y="0"/>
                </a:lnTo>
                <a:lnTo>
                  <a:pt x="909752" y="611117"/>
                </a:lnTo>
                <a:lnTo>
                  <a:pt x="55225" y="611117"/>
                </a:lnTo>
                <a:lnTo>
                  <a:pt x="55225" y="1146501"/>
                </a:lnTo>
                <a:lnTo>
                  <a:pt x="0" y="1146501"/>
                </a:lnTo>
                <a:close/>
              </a:path>
            </a:pathLst>
          </a:custGeom>
        </p:spPr>
      </p:pic>
      <p:sp>
        <p:nvSpPr>
          <p:cNvPr id="82" name="Text Placeholder 81">
            <a:extLst>
              <a:ext uri="{FF2B5EF4-FFF2-40B4-BE49-F238E27FC236}">
                <a16:creationId xmlns:a16="http://schemas.microsoft.com/office/drawing/2014/main" id="{71566C01-8BD4-5D0D-55FA-6675D9FA21BB}"/>
              </a:ext>
            </a:extLst>
          </p:cNvPr>
          <p:cNvSpPr>
            <a:spLocks noGrp="1"/>
          </p:cNvSpPr>
          <p:nvPr>
            <p:ph type="body" sz="quarter" idx="10" hasCustomPrompt="1"/>
          </p:nvPr>
        </p:nvSpPr>
        <p:spPr>
          <a:xfrm>
            <a:off x="582408" y="4768426"/>
            <a:ext cx="5530850" cy="430887"/>
          </a:xfrm>
        </p:spPr>
        <p:txBody>
          <a:bodyPr/>
          <a:lstStyle>
            <a:lvl1pPr marL="0" indent="0">
              <a:buNone/>
              <a:defRPr b="0">
                <a:latin typeface="+mj-lt"/>
              </a:defRPr>
            </a:lvl1pPr>
          </a:lstStyle>
          <a:p>
            <a:pPr lvl="0"/>
            <a:r>
              <a:rPr lang="en-US" dirty="0"/>
              <a:t>Name</a:t>
            </a:r>
          </a:p>
        </p:txBody>
      </p:sp>
      <p:sp>
        <p:nvSpPr>
          <p:cNvPr id="87" name="Text Placeholder 86">
            <a:extLst>
              <a:ext uri="{FF2B5EF4-FFF2-40B4-BE49-F238E27FC236}">
                <a16:creationId xmlns:a16="http://schemas.microsoft.com/office/drawing/2014/main" id="{CFA3FFDC-6748-FA16-8FF5-125BD6B38120}"/>
              </a:ext>
            </a:extLst>
          </p:cNvPr>
          <p:cNvSpPr>
            <a:spLocks noGrp="1"/>
          </p:cNvSpPr>
          <p:nvPr>
            <p:ph type="body" sz="quarter" idx="11" hasCustomPrompt="1"/>
          </p:nvPr>
        </p:nvSpPr>
        <p:spPr>
          <a:xfrm>
            <a:off x="584103" y="5311999"/>
            <a:ext cx="1949450" cy="307777"/>
          </a:xfrm>
        </p:spPr>
        <p:txBody>
          <a:bodyPr/>
          <a:lstStyle>
            <a:lvl1pPr marL="0" indent="0">
              <a:buNone/>
              <a:defRPr sz="2000"/>
            </a:lvl1pPr>
          </a:lstStyle>
          <a:p>
            <a:pPr lvl="0"/>
            <a:r>
              <a:rPr lang="en-US" dirty="0"/>
              <a:t>Title/Social</a:t>
            </a:r>
          </a:p>
        </p:txBody>
      </p:sp>
    </p:spTree>
    <p:extLst>
      <p:ext uri="{BB962C8B-B14F-4D97-AF65-F5344CB8AC3E}">
        <p14:creationId xmlns:p14="http://schemas.microsoft.com/office/powerpoint/2010/main" val="1471803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46948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21402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9888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95340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66111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62637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B16-61AA-7588-9B96-DDE647ACF6F2}"/>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A8C04275-4952-4D54-B144-5F72C8A798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FBC08F5E-1A12-46D4-F036-24C0FF6F74F6}"/>
              </a:ext>
            </a:extLst>
          </p:cNvPr>
          <p:cNvSpPr>
            <a:spLocks noGrp="1"/>
          </p:cNvSpPr>
          <p:nvPr>
            <p:ph type="dt" sz="half" idx="10"/>
          </p:nvPr>
        </p:nvSpPr>
        <p:spPr/>
        <p:txBody>
          <a:bodyPr/>
          <a:lstStyle/>
          <a:p>
            <a:fld id="{2C6EACBE-1F6F-471F-A07A-064939F4CB66}" type="datetimeFigureOut">
              <a:rPr lang="en-NZ" smtClean="0"/>
              <a:t>10/10/2024</a:t>
            </a:fld>
            <a:endParaRPr lang="en-NZ"/>
          </a:p>
        </p:txBody>
      </p:sp>
      <p:sp>
        <p:nvSpPr>
          <p:cNvPr id="5" name="Footer Placeholder 4">
            <a:extLst>
              <a:ext uri="{FF2B5EF4-FFF2-40B4-BE49-F238E27FC236}">
                <a16:creationId xmlns:a16="http://schemas.microsoft.com/office/drawing/2014/main" id="{22B889E0-078D-AF18-C572-964A59F7183F}"/>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7254FE5-C9A5-4AB0-29FC-90F7409670F7}"/>
              </a:ext>
            </a:extLst>
          </p:cNvPr>
          <p:cNvSpPr>
            <a:spLocks noGrp="1"/>
          </p:cNvSpPr>
          <p:nvPr>
            <p:ph type="sldNum" sz="quarter" idx="12"/>
          </p:nvPr>
        </p:nvSpPr>
        <p:spPr/>
        <p:txBody>
          <a:bodyPr/>
          <a:lstStyle/>
          <a:p>
            <a:fld id="{03D36F43-D2C2-42B5-8AEC-8D6D6B62255D}" type="slidenum">
              <a:rPr lang="en-NZ" smtClean="0"/>
              <a:t>‹#›</a:t>
            </a:fld>
            <a:endParaRPr lang="en-NZ"/>
          </a:p>
        </p:txBody>
      </p:sp>
    </p:spTree>
    <p:extLst>
      <p:ext uri="{BB962C8B-B14F-4D97-AF65-F5344CB8AC3E}">
        <p14:creationId xmlns:p14="http://schemas.microsoft.com/office/powerpoint/2010/main" val="3370072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957589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59782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387252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15498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561811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165544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41690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75653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78058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848552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938E-3C71-D325-6CDE-4AC3270F59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F3A21A9F-51D0-0E67-9C26-39FD0A5DB4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29E3C8-30F2-0634-8CBB-6FB1583DD966}"/>
              </a:ext>
            </a:extLst>
          </p:cNvPr>
          <p:cNvSpPr>
            <a:spLocks noGrp="1"/>
          </p:cNvSpPr>
          <p:nvPr>
            <p:ph type="dt" sz="half" idx="10"/>
          </p:nvPr>
        </p:nvSpPr>
        <p:spPr/>
        <p:txBody>
          <a:bodyPr/>
          <a:lstStyle/>
          <a:p>
            <a:fld id="{2C6EACBE-1F6F-471F-A07A-064939F4CB66}" type="datetimeFigureOut">
              <a:rPr lang="en-NZ" smtClean="0"/>
              <a:t>10/10/2024</a:t>
            </a:fld>
            <a:endParaRPr lang="en-NZ"/>
          </a:p>
        </p:txBody>
      </p:sp>
      <p:sp>
        <p:nvSpPr>
          <p:cNvPr id="5" name="Footer Placeholder 4">
            <a:extLst>
              <a:ext uri="{FF2B5EF4-FFF2-40B4-BE49-F238E27FC236}">
                <a16:creationId xmlns:a16="http://schemas.microsoft.com/office/drawing/2014/main" id="{5AB80740-44BB-4141-ACCE-0DA3BEE81721}"/>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C6510F3-EE72-E9DB-C5C0-0910831C59BF}"/>
              </a:ext>
            </a:extLst>
          </p:cNvPr>
          <p:cNvSpPr>
            <a:spLocks noGrp="1"/>
          </p:cNvSpPr>
          <p:nvPr>
            <p:ph type="sldNum" sz="quarter" idx="12"/>
          </p:nvPr>
        </p:nvSpPr>
        <p:spPr/>
        <p:txBody>
          <a:bodyPr/>
          <a:lstStyle/>
          <a:p>
            <a:fld id="{03D36F43-D2C2-42B5-8AEC-8D6D6B62255D}" type="slidenum">
              <a:rPr lang="en-NZ" smtClean="0"/>
              <a:t>‹#›</a:t>
            </a:fld>
            <a:endParaRPr lang="en-NZ"/>
          </a:p>
        </p:txBody>
      </p:sp>
    </p:spTree>
    <p:extLst>
      <p:ext uri="{BB962C8B-B14F-4D97-AF65-F5344CB8AC3E}">
        <p14:creationId xmlns:p14="http://schemas.microsoft.com/office/powerpoint/2010/main" val="6764167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78543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59798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23291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899442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03454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14782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51409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49325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07145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51859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6D2E5-C47E-B8EF-AF85-6E3E2ACC6CB8}"/>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69F6C5F5-EB40-8F41-60AB-1430997E39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0C0FE23E-1B7A-F368-6A57-0A8085CA76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253BE385-4A82-7D6D-ABE5-F2D67122BC98}"/>
              </a:ext>
            </a:extLst>
          </p:cNvPr>
          <p:cNvSpPr>
            <a:spLocks noGrp="1"/>
          </p:cNvSpPr>
          <p:nvPr>
            <p:ph type="dt" sz="half" idx="10"/>
          </p:nvPr>
        </p:nvSpPr>
        <p:spPr/>
        <p:txBody>
          <a:bodyPr/>
          <a:lstStyle/>
          <a:p>
            <a:fld id="{2C6EACBE-1F6F-471F-A07A-064939F4CB66}" type="datetimeFigureOut">
              <a:rPr lang="en-NZ" smtClean="0"/>
              <a:t>10/10/2024</a:t>
            </a:fld>
            <a:endParaRPr lang="en-NZ"/>
          </a:p>
        </p:txBody>
      </p:sp>
      <p:sp>
        <p:nvSpPr>
          <p:cNvPr id="6" name="Footer Placeholder 5">
            <a:extLst>
              <a:ext uri="{FF2B5EF4-FFF2-40B4-BE49-F238E27FC236}">
                <a16:creationId xmlns:a16="http://schemas.microsoft.com/office/drawing/2014/main" id="{EB46872B-B144-ED40-5DE1-ADE087EEE254}"/>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1F15F76B-BD82-9764-809E-180F34966E54}"/>
              </a:ext>
            </a:extLst>
          </p:cNvPr>
          <p:cNvSpPr>
            <a:spLocks noGrp="1"/>
          </p:cNvSpPr>
          <p:nvPr>
            <p:ph type="sldNum" sz="quarter" idx="12"/>
          </p:nvPr>
        </p:nvSpPr>
        <p:spPr/>
        <p:txBody>
          <a:bodyPr/>
          <a:lstStyle/>
          <a:p>
            <a:fld id="{03D36F43-D2C2-42B5-8AEC-8D6D6B62255D}" type="slidenum">
              <a:rPr lang="en-NZ" smtClean="0"/>
              <a:t>‹#›</a:t>
            </a:fld>
            <a:endParaRPr lang="en-NZ"/>
          </a:p>
        </p:txBody>
      </p:sp>
    </p:spTree>
    <p:extLst>
      <p:ext uri="{BB962C8B-B14F-4D97-AF65-F5344CB8AC3E}">
        <p14:creationId xmlns:p14="http://schemas.microsoft.com/office/powerpoint/2010/main" val="41571427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99519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259063" y="2101837"/>
            <a:ext cx="1950240" cy="195024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8263"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120880" y="2101837"/>
            <a:ext cx="1950240" cy="195024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450080"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982697" y="2101837"/>
            <a:ext cx="1950240" cy="195024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311897"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50321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38442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48768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5100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18527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3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602302"/>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hasCustomPrompt="1"/>
          </p:nvPr>
        </p:nvSpPr>
        <p:spPr>
          <a:xfrm>
            <a:off x="584200" y="3152001"/>
            <a:ext cx="3468956" cy="553998"/>
          </a:xfrm>
        </p:spPr>
        <p:txBody>
          <a:bodyPr anchor="ctr" anchorCtr="0"/>
          <a:lstStyle>
            <a:lvl1pPr>
              <a:defRPr sz="3600">
                <a:solidFill>
                  <a:schemeClr val="tx1"/>
                </a:solidFill>
              </a:defRPr>
            </a:lvl1pPr>
          </a:lstStyle>
          <a:p>
            <a:r>
              <a:rPr lang="en-US"/>
              <a:t>Title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63365"/>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4939791" y="2549173"/>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810236"/>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4939791" y="4496045"/>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4757108"/>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2" name="Straight Connector 1">
            <a:extLst>
              <a:ext uri="{FF2B5EF4-FFF2-40B4-BE49-F238E27FC236}">
                <a16:creationId xmlns:a16="http://schemas.microsoft.com/office/drawing/2014/main" id="{E6AF2D35-C1D3-48B6-9217-661D43FEB053}"/>
              </a:ext>
              <a:ext uri="{C183D7F6-B498-43B3-948B-1728B52AA6E4}">
                <adec:decorative xmlns:adec="http://schemas.microsoft.com/office/drawing/2017/decorative" val="1"/>
              </a:ext>
            </a:extLst>
          </p:cNvPr>
          <p:cNvCxnSpPr>
            <a:cxnSpLocks/>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436117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gray)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954500" y="976233"/>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15" name="Oval 14">
            <a:extLst>
              <a:ext uri="{FF2B5EF4-FFF2-40B4-BE49-F238E27FC236}">
                <a16:creationId xmlns:a16="http://schemas.microsoft.com/office/drawing/2014/main" id="{E1E87194-7FE3-4BAD-AF4D-49F1823EEAE9}"/>
              </a:ext>
            </a:extLst>
          </p:cNvPr>
          <p:cNvSpPr/>
          <p:nvPr/>
        </p:nvSpPr>
        <p:spPr bwMode="auto">
          <a:xfrm>
            <a:off x="4899674" y="1890565"/>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8E506F3B-DC3F-4486-8433-C96948E00CEB}"/>
              </a:ext>
            </a:extLst>
          </p:cNvPr>
          <p:cNvSpPr/>
          <p:nvPr/>
        </p:nvSpPr>
        <p:spPr bwMode="auto">
          <a:xfrm>
            <a:off x="4899674" y="744753"/>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CB7FB382-FACF-4EEB-98C3-7D53959B9B70}"/>
              </a:ext>
            </a:extLst>
          </p:cNvPr>
          <p:cNvSpPr/>
          <p:nvPr/>
        </p:nvSpPr>
        <p:spPr bwMode="auto">
          <a:xfrm>
            <a:off x="4899674" y="5328001"/>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182269C-F1FE-41FB-902F-B3AFDF88CC04}"/>
              </a:ext>
            </a:extLst>
          </p:cNvPr>
          <p:cNvSpPr/>
          <p:nvPr/>
        </p:nvSpPr>
        <p:spPr bwMode="auto">
          <a:xfrm>
            <a:off x="4899674" y="4182189"/>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C8FF0B1-90D3-451E-9309-F122FBDFD489}"/>
              </a:ext>
            </a:extLst>
          </p:cNvPr>
          <p:cNvSpPr/>
          <p:nvPr/>
        </p:nvSpPr>
        <p:spPr bwMode="auto">
          <a:xfrm>
            <a:off x="4899674" y="3036377"/>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 Placeholder 6">
            <a:extLst>
              <a:ext uri="{FF2B5EF4-FFF2-40B4-BE49-F238E27FC236}">
                <a16:creationId xmlns:a16="http://schemas.microsoft.com/office/drawing/2014/main" id="{6AF9F175-6681-4A65-94F5-276BA5C80906}"/>
              </a:ext>
            </a:extLst>
          </p:cNvPr>
          <p:cNvSpPr>
            <a:spLocks noGrp="1"/>
          </p:cNvSpPr>
          <p:nvPr userDrawn="1">
            <p:ph type="body" sz="quarter" idx="11"/>
          </p:nvPr>
        </p:nvSpPr>
        <p:spPr>
          <a:xfrm>
            <a:off x="5954500" y="2122045"/>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9" name="Text Placeholder 6">
            <a:extLst>
              <a:ext uri="{FF2B5EF4-FFF2-40B4-BE49-F238E27FC236}">
                <a16:creationId xmlns:a16="http://schemas.microsoft.com/office/drawing/2014/main" id="{3047C228-171C-477B-B53B-53662E6F44A6}"/>
              </a:ext>
            </a:extLst>
          </p:cNvPr>
          <p:cNvSpPr>
            <a:spLocks noGrp="1"/>
          </p:cNvSpPr>
          <p:nvPr userDrawn="1">
            <p:ph type="body" sz="quarter" idx="12"/>
          </p:nvPr>
        </p:nvSpPr>
        <p:spPr>
          <a:xfrm>
            <a:off x="5954500" y="3267857"/>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0" name="Text Placeholder 6">
            <a:extLst>
              <a:ext uri="{FF2B5EF4-FFF2-40B4-BE49-F238E27FC236}">
                <a16:creationId xmlns:a16="http://schemas.microsoft.com/office/drawing/2014/main" id="{91CEF908-EE06-4776-AF85-E846F4B428C1}"/>
              </a:ext>
            </a:extLst>
          </p:cNvPr>
          <p:cNvSpPr>
            <a:spLocks noGrp="1"/>
          </p:cNvSpPr>
          <p:nvPr userDrawn="1">
            <p:ph type="body" sz="quarter" idx="13"/>
          </p:nvPr>
        </p:nvSpPr>
        <p:spPr>
          <a:xfrm>
            <a:off x="5954500" y="4413669"/>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1" name="Text Placeholder 6">
            <a:extLst>
              <a:ext uri="{FF2B5EF4-FFF2-40B4-BE49-F238E27FC236}">
                <a16:creationId xmlns:a16="http://schemas.microsoft.com/office/drawing/2014/main" id="{56E4B84A-F200-4DD0-A35C-6DD97A8B8A05}"/>
              </a:ext>
            </a:extLst>
          </p:cNvPr>
          <p:cNvSpPr>
            <a:spLocks noGrp="1"/>
          </p:cNvSpPr>
          <p:nvPr userDrawn="1">
            <p:ph type="body" sz="quarter" idx="14"/>
          </p:nvPr>
        </p:nvSpPr>
        <p:spPr>
          <a:xfrm>
            <a:off x="5954500" y="5559481"/>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6668122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gray)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13168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418367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5366B-161B-A1E4-00E9-1B813D0BAA0F}"/>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9032BCDA-77BC-C5BC-9CEF-C3A82F6AFF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075CB0-B9D6-2675-5329-0BACA3A09E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C74DEB57-2347-12E8-3964-BCBD6BFB51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03DDC3-FF77-4A74-3FB5-52AC997714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BC56D178-A28C-F1EF-E86B-19CB4EC37187}"/>
              </a:ext>
            </a:extLst>
          </p:cNvPr>
          <p:cNvSpPr>
            <a:spLocks noGrp="1"/>
          </p:cNvSpPr>
          <p:nvPr>
            <p:ph type="dt" sz="half" idx="10"/>
          </p:nvPr>
        </p:nvSpPr>
        <p:spPr/>
        <p:txBody>
          <a:bodyPr/>
          <a:lstStyle/>
          <a:p>
            <a:fld id="{2C6EACBE-1F6F-471F-A07A-064939F4CB66}" type="datetimeFigureOut">
              <a:rPr lang="en-NZ" smtClean="0"/>
              <a:t>10/10/2024</a:t>
            </a:fld>
            <a:endParaRPr lang="en-NZ"/>
          </a:p>
        </p:txBody>
      </p:sp>
      <p:sp>
        <p:nvSpPr>
          <p:cNvPr id="8" name="Footer Placeholder 7">
            <a:extLst>
              <a:ext uri="{FF2B5EF4-FFF2-40B4-BE49-F238E27FC236}">
                <a16:creationId xmlns:a16="http://schemas.microsoft.com/office/drawing/2014/main" id="{8ED55204-49B3-AEB6-F42E-29797DF5F879}"/>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879350F1-2A3A-B3D9-ED7D-856DCA3C4538}"/>
              </a:ext>
            </a:extLst>
          </p:cNvPr>
          <p:cNvSpPr>
            <a:spLocks noGrp="1"/>
          </p:cNvSpPr>
          <p:nvPr>
            <p:ph type="sldNum" sz="quarter" idx="12"/>
          </p:nvPr>
        </p:nvSpPr>
        <p:spPr/>
        <p:txBody>
          <a:bodyPr/>
          <a:lstStyle/>
          <a:p>
            <a:fld id="{03D36F43-D2C2-42B5-8AEC-8D6D6B62255D}" type="slidenum">
              <a:rPr lang="en-NZ" smtClean="0"/>
              <a:t>‹#›</a:t>
            </a:fld>
            <a:endParaRPr lang="en-NZ"/>
          </a:p>
        </p:txBody>
      </p:sp>
    </p:spTree>
    <p:extLst>
      <p:ext uri="{BB962C8B-B14F-4D97-AF65-F5344CB8AC3E}">
        <p14:creationId xmlns:p14="http://schemas.microsoft.com/office/powerpoint/2010/main" val="41997911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187879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869639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478271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389482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922860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3344929"/>
            <a:ext cx="9144000" cy="609398"/>
          </a:xfrm>
          <a:noFill/>
        </p:spPr>
        <p:txBody>
          <a:bodyPr lIns="0" tIns="0" rIns="0" bIns="0" anchor="b" anchorCtr="0">
            <a:spAutoFit/>
          </a:bodyPr>
          <a:lstStyle>
            <a:lvl1pPr algn="ctr" defTabSz="932742" rtl="0" eaLnBrk="1" latinLnBrk="0" hangingPunct="1">
              <a:lnSpc>
                <a:spcPct val="90000"/>
              </a:lnSpc>
              <a:spcBef>
                <a:spcPct val="0"/>
              </a:spcBef>
              <a:buNone/>
              <a:defRPr lang="en-US" sz="44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2">
            <a:extLst>
              <a:ext uri="{FF2B5EF4-FFF2-40B4-BE49-F238E27FC236}">
                <a16:creationId xmlns:a16="http://schemas.microsoft.com/office/drawing/2014/main" id="{BD78B980-B29B-42C2-AAC5-862847DDC82C}"/>
              </a:ext>
            </a:extLst>
          </p:cNvPr>
          <p:cNvSpPr txBox="1">
            <a:spLocks/>
          </p:cNvSpPr>
          <p:nvPr userDrawn="1"/>
        </p:nvSpPr>
        <p:spPr>
          <a:xfrm>
            <a:off x="5469446" y="1968617"/>
            <a:ext cx="1253109" cy="510778"/>
          </a:xfrm>
          <a:prstGeom prst="roundRect">
            <a:avLst/>
          </a:prstGeom>
          <a:noFill/>
          <a:ln w="19050">
            <a:gradFill>
              <a:gsLst>
                <a:gs pos="0">
                  <a:schemeClr val="accent4">
                    <a:lumMod val="75000"/>
                  </a:schemeClr>
                </a:gs>
                <a:gs pos="100000">
                  <a:schemeClr val="accent3">
                    <a:lumMod val="75000"/>
                  </a:schemeClr>
                </a:gs>
                <a:gs pos="51000">
                  <a:schemeClr val="accent4"/>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2313104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3233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42816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45477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69212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1007D-3A80-46B1-818F-B50F612B967C}"/>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B21535BC-6329-4FB5-93B7-6D48BA27AEDE}"/>
              </a:ext>
            </a:extLst>
          </p:cNvPr>
          <p:cNvSpPr>
            <a:spLocks noGrp="1"/>
          </p:cNvSpPr>
          <p:nvPr>
            <p:ph type="dt" sz="half" idx="10"/>
          </p:nvPr>
        </p:nvSpPr>
        <p:spPr/>
        <p:txBody>
          <a:bodyPr/>
          <a:lstStyle/>
          <a:p>
            <a:fld id="{2C6EACBE-1F6F-471F-A07A-064939F4CB66}" type="datetimeFigureOut">
              <a:rPr lang="en-NZ" smtClean="0"/>
              <a:t>10/10/2024</a:t>
            </a:fld>
            <a:endParaRPr lang="en-NZ"/>
          </a:p>
        </p:txBody>
      </p:sp>
      <p:sp>
        <p:nvSpPr>
          <p:cNvPr id="4" name="Footer Placeholder 3">
            <a:extLst>
              <a:ext uri="{FF2B5EF4-FFF2-40B4-BE49-F238E27FC236}">
                <a16:creationId xmlns:a16="http://schemas.microsoft.com/office/drawing/2014/main" id="{FC1DE3CB-FCE7-CF83-2507-4622ABD3FE64}"/>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87AE9DA3-4108-C14B-BEC9-E8CD8259FFA4}"/>
              </a:ext>
            </a:extLst>
          </p:cNvPr>
          <p:cNvSpPr>
            <a:spLocks noGrp="1"/>
          </p:cNvSpPr>
          <p:nvPr>
            <p:ph type="sldNum" sz="quarter" idx="12"/>
          </p:nvPr>
        </p:nvSpPr>
        <p:spPr/>
        <p:txBody>
          <a:bodyPr/>
          <a:lstStyle/>
          <a:p>
            <a:fld id="{03D36F43-D2C2-42B5-8AEC-8D6D6B62255D}" type="slidenum">
              <a:rPr lang="en-NZ" smtClean="0"/>
              <a:t>‹#›</a:t>
            </a:fld>
            <a:endParaRPr lang="en-NZ"/>
          </a:p>
        </p:txBody>
      </p:sp>
    </p:spTree>
    <p:extLst>
      <p:ext uri="{BB962C8B-B14F-4D97-AF65-F5344CB8AC3E}">
        <p14:creationId xmlns:p14="http://schemas.microsoft.com/office/powerpoint/2010/main" val="12951349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791201" y="0"/>
            <a:ext cx="6398234"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791201" y="0"/>
            <a:ext cx="3166532" cy="492314"/>
          </a:xfrm>
          <a:solidFill>
            <a:schemeClr val="bg1">
              <a:lumMod val="50000"/>
            </a:schemeClr>
          </a:solidFill>
        </p:spPr>
        <p:txBody>
          <a:bodyPr lIns="182880"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35133" y="709187"/>
            <a:ext cx="6112934" cy="369332"/>
          </a:xfrm>
        </p:spPr>
        <p:txBody>
          <a:bodyPr/>
          <a:lstStyle>
            <a:lvl1pPr marL="0" indent="0">
              <a:buNone/>
              <a:tabLst/>
              <a:defRPr sz="24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358603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184745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D87153-C4DB-34C7-DB89-2DDE8865C966}"/>
              </a:ext>
            </a:extLst>
          </p:cNvPr>
          <p:cNvSpPr>
            <a:spLocks noGrp="1"/>
          </p:cNvSpPr>
          <p:nvPr>
            <p:ph type="dt" sz="half" idx="10"/>
          </p:nvPr>
        </p:nvSpPr>
        <p:spPr/>
        <p:txBody>
          <a:bodyPr/>
          <a:lstStyle/>
          <a:p>
            <a:fld id="{2C6EACBE-1F6F-471F-A07A-064939F4CB66}" type="datetimeFigureOut">
              <a:rPr lang="en-NZ" smtClean="0"/>
              <a:t>10/10/2024</a:t>
            </a:fld>
            <a:endParaRPr lang="en-NZ"/>
          </a:p>
        </p:txBody>
      </p:sp>
      <p:sp>
        <p:nvSpPr>
          <p:cNvPr id="3" name="Footer Placeholder 2">
            <a:extLst>
              <a:ext uri="{FF2B5EF4-FFF2-40B4-BE49-F238E27FC236}">
                <a16:creationId xmlns:a16="http://schemas.microsoft.com/office/drawing/2014/main" id="{6E138294-1FEF-1FA9-C688-6B22E6729008}"/>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D99C45ED-DC69-126B-019B-36C2C0DD75FF}"/>
              </a:ext>
            </a:extLst>
          </p:cNvPr>
          <p:cNvSpPr>
            <a:spLocks noGrp="1"/>
          </p:cNvSpPr>
          <p:nvPr>
            <p:ph type="sldNum" sz="quarter" idx="12"/>
          </p:nvPr>
        </p:nvSpPr>
        <p:spPr/>
        <p:txBody>
          <a:bodyPr/>
          <a:lstStyle/>
          <a:p>
            <a:fld id="{03D36F43-D2C2-42B5-8AEC-8D6D6B62255D}" type="slidenum">
              <a:rPr lang="en-NZ" smtClean="0"/>
              <a:t>‹#›</a:t>
            </a:fld>
            <a:endParaRPr lang="en-NZ"/>
          </a:p>
        </p:txBody>
      </p:sp>
    </p:spTree>
    <p:extLst>
      <p:ext uri="{BB962C8B-B14F-4D97-AF65-F5344CB8AC3E}">
        <p14:creationId xmlns:p14="http://schemas.microsoft.com/office/powerpoint/2010/main" val="1541288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ABAF6-FF2F-BEAC-1562-A3366F90A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F5B337C3-DE80-CB35-62CA-21EA8273B7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3F54CE4C-F201-CD4A-CBF0-92988FAC14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B89715-2F84-4960-260C-FE23330BA4F0}"/>
              </a:ext>
            </a:extLst>
          </p:cNvPr>
          <p:cNvSpPr>
            <a:spLocks noGrp="1"/>
          </p:cNvSpPr>
          <p:nvPr>
            <p:ph type="dt" sz="half" idx="10"/>
          </p:nvPr>
        </p:nvSpPr>
        <p:spPr/>
        <p:txBody>
          <a:bodyPr/>
          <a:lstStyle/>
          <a:p>
            <a:fld id="{2C6EACBE-1F6F-471F-A07A-064939F4CB66}" type="datetimeFigureOut">
              <a:rPr lang="en-NZ" smtClean="0"/>
              <a:t>10/10/2024</a:t>
            </a:fld>
            <a:endParaRPr lang="en-NZ"/>
          </a:p>
        </p:txBody>
      </p:sp>
      <p:sp>
        <p:nvSpPr>
          <p:cNvPr id="6" name="Footer Placeholder 5">
            <a:extLst>
              <a:ext uri="{FF2B5EF4-FFF2-40B4-BE49-F238E27FC236}">
                <a16:creationId xmlns:a16="http://schemas.microsoft.com/office/drawing/2014/main" id="{53086FA7-4CE6-E41E-C093-54950029CBB5}"/>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D33EE57E-747E-67E6-B04B-B6571AA30F0B}"/>
              </a:ext>
            </a:extLst>
          </p:cNvPr>
          <p:cNvSpPr>
            <a:spLocks noGrp="1"/>
          </p:cNvSpPr>
          <p:nvPr>
            <p:ph type="sldNum" sz="quarter" idx="12"/>
          </p:nvPr>
        </p:nvSpPr>
        <p:spPr/>
        <p:txBody>
          <a:bodyPr/>
          <a:lstStyle/>
          <a:p>
            <a:fld id="{03D36F43-D2C2-42B5-8AEC-8D6D6B62255D}" type="slidenum">
              <a:rPr lang="en-NZ" smtClean="0"/>
              <a:t>‹#›</a:t>
            </a:fld>
            <a:endParaRPr lang="en-NZ"/>
          </a:p>
        </p:txBody>
      </p:sp>
    </p:spTree>
    <p:extLst>
      <p:ext uri="{BB962C8B-B14F-4D97-AF65-F5344CB8AC3E}">
        <p14:creationId xmlns:p14="http://schemas.microsoft.com/office/powerpoint/2010/main" val="364203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3173D-B2F1-E990-72B8-2FBD8E943D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B1C7FCBC-26FA-DE2D-4D4D-B0229898E0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F4FE314D-571C-90D1-83FB-F2DC253902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BD1E61-FCC8-3F3E-48D5-F74F91620481}"/>
              </a:ext>
            </a:extLst>
          </p:cNvPr>
          <p:cNvSpPr>
            <a:spLocks noGrp="1"/>
          </p:cNvSpPr>
          <p:nvPr>
            <p:ph type="dt" sz="half" idx="10"/>
          </p:nvPr>
        </p:nvSpPr>
        <p:spPr/>
        <p:txBody>
          <a:bodyPr/>
          <a:lstStyle/>
          <a:p>
            <a:fld id="{2C6EACBE-1F6F-471F-A07A-064939F4CB66}" type="datetimeFigureOut">
              <a:rPr lang="en-NZ" smtClean="0"/>
              <a:t>10/10/2024</a:t>
            </a:fld>
            <a:endParaRPr lang="en-NZ"/>
          </a:p>
        </p:txBody>
      </p:sp>
      <p:sp>
        <p:nvSpPr>
          <p:cNvPr id="6" name="Footer Placeholder 5">
            <a:extLst>
              <a:ext uri="{FF2B5EF4-FFF2-40B4-BE49-F238E27FC236}">
                <a16:creationId xmlns:a16="http://schemas.microsoft.com/office/drawing/2014/main" id="{17AED8DB-DEEC-CA5A-D903-1327CCDE53A2}"/>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2E077B5D-336D-4DD8-3C31-3B74BBBF2940}"/>
              </a:ext>
            </a:extLst>
          </p:cNvPr>
          <p:cNvSpPr>
            <a:spLocks noGrp="1"/>
          </p:cNvSpPr>
          <p:nvPr>
            <p:ph type="sldNum" sz="quarter" idx="12"/>
          </p:nvPr>
        </p:nvSpPr>
        <p:spPr/>
        <p:txBody>
          <a:bodyPr/>
          <a:lstStyle/>
          <a:p>
            <a:fld id="{03D36F43-D2C2-42B5-8AEC-8D6D6B62255D}" type="slidenum">
              <a:rPr lang="en-NZ" smtClean="0"/>
              <a:t>‹#›</a:t>
            </a:fld>
            <a:endParaRPr lang="en-NZ"/>
          </a:p>
        </p:txBody>
      </p:sp>
    </p:spTree>
    <p:extLst>
      <p:ext uri="{BB962C8B-B14F-4D97-AF65-F5344CB8AC3E}">
        <p14:creationId xmlns:p14="http://schemas.microsoft.com/office/powerpoint/2010/main" val="1864768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50" Type="http://schemas.openxmlformats.org/officeDocument/2006/relationships/theme" Target="../theme/theme2.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8" Type="http://schemas.openxmlformats.org/officeDocument/2006/relationships/slideLayout" Target="../slideLayouts/slideLayout20.xml"/><Relationship Id="rId51" Type="http://schemas.openxmlformats.org/officeDocument/2006/relationships/image" Target="../media/image1.emf"/><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1" Type="http://schemas.openxmlformats.org/officeDocument/2006/relationships/slideLayout" Target="../slideLayouts/slideLayout13.xml"/><Relationship Id="rId6"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9C7B16-C0B8-4F53-2796-88D13645A2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3A4ECCDC-6BED-711C-AADD-D68AD70D7D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8F25E367-6FD8-682E-2037-86800827F8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6EACBE-1F6F-471F-A07A-064939F4CB66}" type="datetimeFigureOut">
              <a:rPr lang="en-NZ" smtClean="0"/>
              <a:t>10/10/2024</a:t>
            </a:fld>
            <a:endParaRPr lang="en-NZ"/>
          </a:p>
        </p:txBody>
      </p:sp>
      <p:sp>
        <p:nvSpPr>
          <p:cNvPr id="5" name="Footer Placeholder 4">
            <a:extLst>
              <a:ext uri="{FF2B5EF4-FFF2-40B4-BE49-F238E27FC236}">
                <a16:creationId xmlns:a16="http://schemas.microsoft.com/office/drawing/2014/main" id="{B7B296C3-4675-1CEC-AE48-8D1FE84921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5B8A0BC3-6E62-500D-0350-ECB47224DC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D36F43-D2C2-42B5-8AEC-8D6D6B62255D}" type="slidenum">
              <a:rPr lang="en-NZ" smtClean="0"/>
              <a:t>‹#›</a:t>
            </a:fld>
            <a:endParaRPr lang="en-NZ"/>
          </a:p>
        </p:txBody>
      </p:sp>
    </p:spTree>
    <p:extLst>
      <p:ext uri="{BB962C8B-B14F-4D97-AF65-F5344CB8AC3E}">
        <p14:creationId xmlns:p14="http://schemas.microsoft.com/office/powerpoint/2010/main" val="25954815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6311219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7.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43.png"/><Relationship Id="rId4" Type="http://schemas.openxmlformats.org/officeDocument/2006/relationships/diagramLayout" Target="../diagrams/layout5.xml"/><Relationship Id="rId9"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19.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6.svg"/><Relationship Id="rId7"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17BD7CC6-2F7F-4587-8E92-D041AB2CE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BE7ED1F4-19EF-4BC2-A6EA-DF1525142B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9" name="Group 2058">
            <a:extLst>
              <a:ext uri="{FF2B5EF4-FFF2-40B4-BE49-F238E27FC236}">
                <a16:creationId xmlns:a16="http://schemas.microsoft.com/office/drawing/2014/main" id="{0EE7C14F-442F-4416-A4A9-6DA10263A4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60" name="Oval 2059">
              <a:extLst>
                <a:ext uri="{FF2B5EF4-FFF2-40B4-BE49-F238E27FC236}">
                  <a16:creationId xmlns:a16="http://schemas.microsoft.com/office/drawing/2014/main" id="{97AC4CCD-70AA-4916-97EA-D9C12FED1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Oval 2060">
              <a:extLst>
                <a:ext uri="{FF2B5EF4-FFF2-40B4-BE49-F238E27FC236}">
                  <a16:creationId xmlns:a16="http://schemas.microsoft.com/office/drawing/2014/main" id="{C5694289-EA59-4679-9DB4-0646321A8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Oval 2061">
              <a:extLst>
                <a:ext uri="{FF2B5EF4-FFF2-40B4-BE49-F238E27FC236}">
                  <a16:creationId xmlns:a16="http://schemas.microsoft.com/office/drawing/2014/main" id="{32EDAD0A-6995-496D-9789-A34C66F5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Oval 2062">
              <a:extLst>
                <a:ext uri="{FF2B5EF4-FFF2-40B4-BE49-F238E27FC236}">
                  <a16:creationId xmlns:a16="http://schemas.microsoft.com/office/drawing/2014/main" id="{BCBBB211-248C-4F94-900A-80CD8D52F3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4" name="Oval 2063">
              <a:extLst>
                <a:ext uri="{FF2B5EF4-FFF2-40B4-BE49-F238E27FC236}">
                  <a16:creationId xmlns:a16="http://schemas.microsoft.com/office/drawing/2014/main" id="{48DCC953-87D5-419D-A529-94A946251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Oval 2064">
              <a:extLst>
                <a:ext uri="{FF2B5EF4-FFF2-40B4-BE49-F238E27FC236}">
                  <a16:creationId xmlns:a16="http://schemas.microsoft.com/office/drawing/2014/main" id="{0F67D0B7-A0F4-47EB-8DF7-2630C056AB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7" name="Rectangle 2066">
            <a:extLst>
              <a:ext uri="{FF2B5EF4-FFF2-40B4-BE49-F238E27FC236}">
                <a16:creationId xmlns:a16="http://schemas.microsoft.com/office/drawing/2014/main" id="{A3919D60-F174-4FEB-9E9D-5AF6BD659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9" name="Group 2068">
            <a:extLst>
              <a:ext uri="{FF2B5EF4-FFF2-40B4-BE49-F238E27FC236}">
                <a16:creationId xmlns:a16="http://schemas.microsoft.com/office/drawing/2014/main" id="{98EF7474-F1F7-47A7-AF33-E38A86EBF6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070" name="Straight Connector 2069">
              <a:extLst>
                <a:ext uri="{FF2B5EF4-FFF2-40B4-BE49-F238E27FC236}">
                  <a16:creationId xmlns:a16="http://schemas.microsoft.com/office/drawing/2014/main" id="{8B14C3B3-01E7-4DD2-80BC-D6605BDB3A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29E2ED25-9BE8-462A-BE54-D3E506DBA2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33E48329-07A0-4DBB-9D0C-0614AE372F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ED609B4-86D5-44D5-8511-42AE9B129B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2075" name="Group 2074">
            <a:extLst>
              <a:ext uri="{FF2B5EF4-FFF2-40B4-BE49-F238E27FC236}">
                <a16:creationId xmlns:a16="http://schemas.microsoft.com/office/drawing/2014/main" id="{C912E1BF-76C2-49D5-A5AC-1CE20255C4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076" name="Straight Connector 2075">
              <a:extLst>
                <a:ext uri="{FF2B5EF4-FFF2-40B4-BE49-F238E27FC236}">
                  <a16:creationId xmlns:a16="http://schemas.microsoft.com/office/drawing/2014/main" id="{84E6722B-B0C0-4A43-91F6-6E2D6E2D7F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C8EAB6DA-9741-4668-8E47-957CD5151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E36EC6AA-9E44-4DD2-B718-EE04111414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138DE653-B3C7-49E5-A3B0-6C00B26083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081" name="Rectangle 2080">
            <a:extLst>
              <a:ext uri="{FF2B5EF4-FFF2-40B4-BE49-F238E27FC236}">
                <a16:creationId xmlns:a16="http://schemas.microsoft.com/office/drawing/2014/main" id="{90AE89EB-4F51-4181-9475-7E1048FB3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3" name="Group 2082">
            <a:extLst>
              <a:ext uri="{FF2B5EF4-FFF2-40B4-BE49-F238E27FC236}">
                <a16:creationId xmlns:a16="http://schemas.microsoft.com/office/drawing/2014/main" id="{B78285A0-9022-40FD-B520-91444BA163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084" name="Straight Connector 2083">
              <a:extLst>
                <a:ext uri="{FF2B5EF4-FFF2-40B4-BE49-F238E27FC236}">
                  <a16:creationId xmlns:a16="http://schemas.microsoft.com/office/drawing/2014/main" id="{0E2EED1A-F137-41BB-A555-7CDFF9C334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3E1EC980-DEDC-41BF-995C-1D471C90EC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1A2F9486-DC13-4EDD-82CE-7FFC6F4846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646A2475-19E5-46B8-B7FE-C2CF42971F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C870B9A4-4F2B-E50F-EE5B-68B42E67DB9B}"/>
              </a:ext>
            </a:extLst>
          </p:cNvPr>
          <p:cNvSpPr>
            <a:spLocks noGrp="1"/>
          </p:cNvSpPr>
          <p:nvPr>
            <p:ph type="ctrTitle"/>
          </p:nvPr>
        </p:nvSpPr>
        <p:spPr>
          <a:xfrm>
            <a:off x="629640" y="4038037"/>
            <a:ext cx="5107366" cy="2087424"/>
          </a:xfrm>
          <a:noFill/>
        </p:spPr>
        <p:txBody>
          <a:bodyPr anchor="t">
            <a:normAutofit/>
          </a:bodyPr>
          <a:lstStyle/>
          <a:p>
            <a:pPr algn="l"/>
            <a:r>
              <a:rPr lang="en-GB" sz="3700">
                <a:solidFill>
                  <a:schemeClr val="bg1"/>
                </a:solidFill>
              </a:rPr>
              <a:t>Building and operating cloud-native applications with Radius</a:t>
            </a:r>
            <a:endParaRPr lang="en-NZ" sz="3700">
              <a:solidFill>
                <a:schemeClr val="bg1"/>
              </a:solidFill>
            </a:endParaRPr>
          </a:p>
        </p:txBody>
      </p:sp>
      <p:sp>
        <p:nvSpPr>
          <p:cNvPr id="3" name="Subtitle 2">
            <a:extLst>
              <a:ext uri="{FF2B5EF4-FFF2-40B4-BE49-F238E27FC236}">
                <a16:creationId xmlns:a16="http://schemas.microsoft.com/office/drawing/2014/main" id="{B360D7BF-3D8C-50E3-063C-C2EC92B25313}"/>
              </a:ext>
            </a:extLst>
          </p:cNvPr>
          <p:cNvSpPr>
            <a:spLocks noGrp="1"/>
          </p:cNvSpPr>
          <p:nvPr>
            <p:ph type="subTitle" idx="1"/>
          </p:nvPr>
        </p:nvSpPr>
        <p:spPr>
          <a:xfrm>
            <a:off x="6143159" y="4038037"/>
            <a:ext cx="5017030" cy="2087426"/>
          </a:xfrm>
          <a:noFill/>
        </p:spPr>
        <p:txBody>
          <a:bodyPr anchor="t">
            <a:normAutofit/>
          </a:bodyPr>
          <a:lstStyle/>
          <a:p>
            <a:pPr algn="l"/>
            <a:r>
              <a:rPr lang="en-NZ">
                <a:solidFill>
                  <a:schemeClr val="bg1"/>
                </a:solidFill>
              </a:rPr>
              <a:t>Will Velida</a:t>
            </a:r>
          </a:p>
          <a:p>
            <a:pPr algn="l"/>
            <a:r>
              <a:rPr lang="en-NZ">
                <a:solidFill>
                  <a:schemeClr val="bg1"/>
                </a:solidFill>
              </a:rPr>
              <a:t>Lead Software Engineer, Mantel Group</a:t>
            </a:r>
          </a:p>
          <a:p>
            <a:pPr algn="l"/>
            <a:r>
              <a:rPr lang="en-NZ">
                <a:solidFill>
                  <a:schemeClr val="bg1"/>
                </a:solidFill>
              </a:rPr>
              <a:t>@willvelida</a:t>
            </a:r>
          </a:p>
        </p:txBody>
      </p:sp>
      <p:pic>
        <p:nvPicPr>
          <p:cNvPr id="2050" name="Picture 2" descr="Radius">
            <a:extLst>
              <a:ext uri="{FF2B5EF4-FFF2-40B4-BE49-F238E27FC236}">
                <a16:creationId xmlns:a16="http://schemas.microsoft.com/office/drawing/2014/main" id="{843C9590-B6E2-BCA3-9AE0-A1DE248AC34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1359" y="773035"/>
            <a:ext cx="10843065" cy="2954736"/>
          </a:xfrm>
          <a:prstGeom prst="rect">
            <a:avLst/>
          </a:prstGeom>
          <a:noFill/>
          <a:extLst>
            <a:ext uri="{909E8E84-426E-40DD-AFC4-6F175D3DCCD1}">
              <a14:hiddenFill xmlns:a14="http://schemas.microsoft.com/office/drawing/2010/main">
                <a:solidFill>
                  <a:srgbClr val="FFFFFF"/>
                </a:solidFill>
              </a14:hiddenFill>
            </a:ext>
          </a:extLst>
        </p:spPr>
      </p:pic>
      <p:grpSp>
        <p:nvGrpSpPr>
          <p:cNvPr id="2089" name="Group 2088">
            <a:extLst>
              <a:ext uri="{FF2B5EF4-FFF2-40B4-BE49-F238E27FC236}">
                <a16:creationId xmlns:a16="http://schemas.microsoft.com/office/drawing/2014/main" id="{91CD8CAA-4614-4393-ADD7-7FDFD8ABD7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2090" name="Straight Connector 2089">
              <a:extLst>
                <a:ext uri="{FF2B5EF4-FFF2-40B4-BE49-F238E27FC236}">
                  <a16:creationId xmlns:a16="http://schemas.microsoft.com/office/drawing/2014/main" id="{89F5BF84-4D12-40EB-B3CA-72B55341A8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ACF91815-2B4A-44C8-BAC2-6732AD11A9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523960DB-F7E9-40C5-BDC7-9700C71B1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A95623C8-E3C3-425E-B186-ADFF5B6702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296184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D99A9E-34C6-A915-86FA-0F1D61C7535E}"/>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5400" kern="1200">
                <a:solidFill>
                  <a:schemeClr val="tx1"/>
                </a:solidFill>
                <a:latin typeface="+mj-lt"/>
                <a:ea typeface="+mj-ea"/>
                <a:cs typeface="+mj-cs"/>
              </a:rPr>
              <a:t>Radius Recipes</a:t>
            </a:r>
          </a:p>
        </p:txBody>
      </p:sp>
      <p:pic>
        <p:nvPicPr>
          <p:cNvPr id="6146" name="Picture 2">
            <a:extLst>
              <a:ext uri="{FF2B5EF4-FFF2-40B4-BE49-F238E27FC236}">
                <a16:creationId xmlns:a16="http://schemas.microsoft.com/office/drawing/2014/main" id="{4B8ED1A2-19C6-9628-77B4-BECCA5B72110}"/>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630936" y="2282617"/>
            <a:ext cx="5458968" cy="2292766"/>
          </a:xfrm>
          <a:prstGeom prst="rect">
            <a:avLst/>
          </a:prstGeom>
          <a:noFill/>
          <a:extLst>
            <a:ext uri="{909E8E84-426E-40DD-AFC4-6F175D3DCCD1}">
              <a14:hiddenFill xmlns:a14="http://schemas.microsoft.com/office/drawing/2010/main">
                <a:solidFill>
                  <a:srgbClr val="FFFFFF"/>
                </a:solidFill>
              </a14:hiddenFill>
            </a:ext>
          </a:extLst>
        </p:spPr>
      </p:pic>
      <p:sp>
        <p:nvSpPr>
          <p:cNvPr id="6153"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B3730A95-AC2F-1C15-6588-2AC0DBE76FA9}"/>
              </a:ext>
            </a:extLst>
          </p:cNvPr>
          <p:cNvSpPr>
            <a:spLocks noGrp="1"/>
          </p:cNvSpPr>
          <p:nvPr>
            <p:ph sz="half" idx="2"/>
          </p:nvPr>
        </p:nvSpPr>
        <p:spPr>
          <a:xfrm>
            <a:off x="6739128" y="2664886"/>
            <a:ext cx="4818888" cy="3550789"/>
          </a:xfrm>
        </p:spPr>
        <p:txBody>
          <a:bodyPr vert="horz" lIns="91440" tIns="45720" rIns="91440" bIns="45720" rtlCol="0" anchor="t">
            <a:normAutofit/>
          </a:bodyPr>
          <a:lstStyle/>
          <a:p>
            <a:r>
              <a:rPr lang="en-US" sz="2200"/>
              <a:t>Recipes enable a seperation of concerns between Ops and developers by automating infra deployment.</a:t>
            </a:r>
          </a:p>
          <a:p>
            <a:r>
              <a:rPr lang="en-US" sz="2200"/>
              <a:t>Devs choose the resource they want.</a:t>
            </a:r>
          </a:p>
          <a:p>
            <a:r>
              <a:rPr lang="en-US" sz="2200"/>
              <a:t>Ops codify their environment with how these resources should be deployed.</a:t>
            </a:r>
          </a:p>
        </p:txBody>
      </p:sp>
      <p:pic>
        <p:nvPicPr>
          <p:cNvPr id="3" name="Picture 2" descr="Radius">
            <a:extLst>
              <a:ext uri="{FF2B5EF4-FFF2-40B4-BE49-F238E27FC236}">
                <a16:creationId xmlns:a16="http://schemas.microsoft.com/office/drawing/2014/main" id="{D1C6E2D3-01AD-0DE2-E840-A5A65E38EED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917344" y="278297"/>
            <a:ext cx="2640672" cy="719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16084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DF9850-E1D7-453B-FF3D-9EEDEEAF7C5F}"/>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600" kern="1200">
                <a:solidFill>
                  <a:schemeClr val="tx1"/>
                </a:solidFill>
                <a:latin typeface="+mj-lt"/>
                <a:ea typeface="+mj-ea"/>
                <a:cs typeface="+mj-cs"/>
              </a:rPr>
              <a:t>Environments</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FC276C6E-0990-9442-C17C-97AC75CA050C}"/>
              </a:ext>
            </a:extLst>
          </p:cNvPr>
          <p:cNvSpPr>
            <a:spLocks noGrp="1"/>
          </p:cNvSpPr>
          <p:nvPr>
            <p:ph sz="half" idx="1"/>
          </p:nvPr>
        </p:nvSpPr>
        <p:spPr>
          <a:xfrm>
            <a:off x="630936" y="2807208"/>
            <a:ext cx="3429000" cy="3410712"/>
          </a:xfrm>
        </p:spPr>
        <p:txBody>
          <a:bodyPr vert="horz" lIns="91440" tIns="45720" rIns="91440" bIns="45720" rtlCol="0" anchor="t">
            <a:normAutofit/>
          </a:bodyPr>
          <a:lstStyle/>
          <a:p>
            <a:r>
              <a:rPr lang="en-US" sz="1700"/>
              <a:t>Prepared “Landing zones” for Radius apps.</a:t>
            </a:r>
          </a:p>
          <a:p>
            <a:r>
              <a:rPr lang="en-US" sz="1700"/>
              <a:t>Apps deployed to environments inherit container runtime, configuration, recipes, and other settings from the environment.</a:t>
            </a:r>
          </a:p>
          <a:p>
            <a:r>
              <a:rPr lang="en-US" sz="1700"/>
              <a:t>Environments are server-side resources that exist within the Radius Control Plane.</a:t>
            </a:r>
          </a:p>
          <a:p>
            <a:r>
              <a:rPr lang="en-US" sz="1700"/>
              <a:t>You can use the Radius API and rad CLI to work with environments.</a:t>
            </a:r>
          </a:p>
          <a:p>
            <a:endParaRPr lang="en-US" sz="1700"/>
          </a:p>
        </p:txBody>
      </p:sp>
      <p:pic>
        <p:nvPicPr>
          <p:cNvPr id="8" name="Content Placeholder 7" descr="A screenshot of a computer program&#10;&#10;Description automatically generated">
            <a:extLst>
              <a:ext uri="{FF2B5EF4-FFF2-40B4-BE49-F238E27FC236}">
                <a16:creationId xmlns:a16="http://schemas.microsoft.com/office/drawing/2014/main" id="{563047C8-31AD-771E-42DD-8C1BB01DA5D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34695" y="640080"/>
            <a:ext cx="6542921" cy="5577840"/>
          </a:xfrm>
          <a:prstGeom prst="rect">
            <a:avLst/>
          </a:prstGeom>
        </p:spPr>
      </p:pic>
      <p:pic>
        <p:nvPicPr>
          <p:cNvPr id="9" name="Picture 2" descr="Radius">
            <a:extLst>
              <a:ext uri="{FF2B5EF4-FFF2-40B4-BE49-F238E27FC236}">
                <a16:creationId xmlns:a16="http://schemas.microsoft.com/office/drawing/2014/main" id="{CD8B83F4-429D-16F9-60A9-D2A3CF76A4E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0936" y="779473"/>
            <a:ext cx="2640672" cy="719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17393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69261C-22EB-7DEF-FD86-D16E9F41F063}"/>
              </a:ext>
            </a:extLst>
          </p:cNvPr>
          <p:cNvSpPr>
            <a:spLocks noGrp="1"/>
          </p:cNvSpPr>
          <p:nvPr>
            <p:ph type="title"/>
          </p:nvPr>
        </p:nvSpPr>
        <p:spPr/>
        <p:txBody>
          <a:bodyPr/>
          <a:lstStyle/>
          <a:p>
            <a:r>
              <a:rPr lang="en-NZ" dirty="0"/>
              <a:t>Radius Architecture</a:t>
            </a:r>
          </a:p>
        </p:txBody>
      </p:sp>
      <p:graphicFrame>
        <p:nvGraphicFramePr>
          <p:cNvPr id="3" name="Content Placeholder 2">
            <a:extLst>
              <a:ext uri="{FF2B5EF4-FFF2-40B4-BE49-F238E27FC236}">
                <a16:creationId xmlns:a16="http://schemas.microsoft.com/office/drawing/2014/main" id="{F035926A-B15F-C6E2-3C18-90F94F09AF19}"/>
              </a:ext>
            </a:extLst>
          </p:cNvPr>
          <p:cNvGraphicFramePr>
            <a:graphicFrameLocks noGrp="1"/>
          </p:cNvGraphicFramePr>
          <p:nvPr>
            <p:ph idx="1"/>
            <p:extLst>
              <p:ext uri="{D42A27DB-BD31-4B8C-83A1-F6EECF244321}">
                <p14:modId xmlns:p14="http://schemas.microsoft.com/office/powerpoint/2010/main" val="1125736820"/>
              </p:ext>
            </p:extLst>
          </p:nvPr>
        </p:nvGraphicFramePr>
        <p:xfrm>
          <a:off x="838200" y="2060020"/>
          <a:ext cx="10515600" cy="3471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764DED87-C0AD-7800-07C1-27BAAE960D8D}"/>
              </a:ext>
            </a:extLst>
          </p:cNvPr>
          <p:cNvSpPr txBox="1"/>
          <p:nvPr/>
        </p:nvSpPr>
        <p:spPr>
          <a:xfrm>
            <a:off x="838200" y="1690688"/>
            <a:ext cx="9626600" cy="738664"/>
          </a:xfrm>
          <a:prstGeom prst="rect">
            <a:avLst/>
          </a:prstGeom>
          <a:noFill/>
        </p:spPr>
        <p:txBody>
          <a:bodyPr wrap="square" rtlCol="0">
            <a:spAutoFit/>
          </a:bodyPr>
          <a:lstStyle/>
          <a:p>
            <a:r>
              <a:rPr lang="en-NZ" sz="2400" b="1" dirty="0"/>
              <a:t>Overall Architecture of Radius has 3 parts:</a:t>
            </a:r>
          </a:p>
          <a:p>
            <a:endParaRPr lang="en-AU" dirty="0"/>
          </a:p>
        </p:txBody>
      </p:sp>
      <p:pic>
        <p:nvPicPr>
          <p:cNvPr id="4" name="Picture 2" descr="Radius">
            <a:extLst>
              <a:ext uri="{FF2B5EF4-FFF2-40B4-BE49-F238E27FC236}">
                <a16:creationId xmlns:a16="http://schemas.microsoft.com/office/drawing/2014/main" id="{B52FA84F-D8D4-1B6D-D766-142F86B5EA4C}"/>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713128" y="668115"/>
            <a:ext cx="2640672" cy="719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03743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CAC1-5C2A-BF66-4444-FB7E0CDD51D6}"/>
              </a:ext>
            </a:extLst>
          </p:cNvPr>
          <p:cNvSpPr>
            <a:spLocks noGrp="1"/>
          </p:cNvSpPr>
          <p:nvPr>
            <p:ph type="title"/>
          </p:nvPr>
        </p:nvSpPr>
        <p:spPr/>
        <p:txBody>
          <a:bodyPr>
            <a:normAutofit/>
          </a:bodyPr>
          <a:lstStyle/>
          <a:p>
            <a:r>
              <a:rPr lang="en-AU" sz="4000" dirty="0"/>
              <a:t>General Resource Management API</a:t>
            </a:r>
          </a:p>
        </p:txBody>
      </p:sp>
      <p:graphicFrame>
        <p:nvGraphicFramePr>
          <p:cNvPr id="4" name="Content Placeholder 3">
            <a:extLst>
              <a:ext uri="{FF2B5EF4-FFF2-40B4-BE49-F238E27FC236}">
                <a16:creationId xmlns:a16="http://schemas.microsoft.com/office/drawing/2014/main" id="{A8A846D0-6EE2-32C6-4ADE-55DD4A72A2AC}"/>
              </a:ext>
            </a:extLst>
          </p:cNvPr>
          <p:cNvGraphicFramePr>
            <a:graphicFrameLocks noGrp="1"/>
          </p:cNvGraphicFramePr>
          <p:nvPr>
            <p:ph idx="1"/>
            <p:extLst>
              <p:ext uri="{D42A27DB-BD31-4B8C-83A1-F6EECF244321}">
                <p14:modId xmlns:p14="http://schemas.microsoft.com/office/powerpoint/2010/main" val="39600274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Radius">
            <a:extLst>
              <a:ext uri="{FF2B5EF4-FFF2-40B4-BE49-F238E27FC236}">
                <a16:creationId xmlns:a16="http://schemas.microsoft.com/office/drawing/2014/main" id="{B6E4FB66-7186-C806-089E-DEF183609156}"/>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8713128" y="668115"/>
            <a:ext cx="2640672" cy="719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70610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A5A51-E7C6-71AC-5B21-5D3E59F460D5}"/>
              </a:ext>
            </a:extLst>
          </p:cNvPr>
          <p:cNvSpPr>
            <a:spLocks noGrp="1"/>
          </p:cNvSpPr>
          <p:nvPr>
            <p:ph type="title"/>
          </p:nvPr>
        </p:nvSpPr>
        <p:spPr/>
        <p:txBody>
          <a:bodyPr>
            <a:normAutofit/>
          </a:bodyPr>
          <a:lstStyle/>
          <a:p>
            <a:r>
              <a:rPr lang="en-AU" sz="4000" dirty="0"/>
              <a:t>Radius provided resource providers</a:t>
            </a:r>
          </a:p>
        </p:txBody>
      </p:sp>
      <p:graphicFrame>
        <p:nvGraphicFramePr>
          <p:cNvPr id="4" name="Content Placeholder 3">
            <a:extLst>
              <a:ext uri="{FF2B5EF4-FFF2-40B4-BE49-F238E27FC236}">
                <a16:creationId xmlns:a16="http://schemas.microsoft.com/office/drawing/2014/main" id="{FD733507-0723-BA56-A1FE-FC1C8FE8710D}"/>
              </a:ext>
            </a:extLst>
          </p:cNvPr>
          <p:cNvGraphicFramePr>
            <a:graphicFrameLocks noGrp="1"/>
          </p:cNvGraphicFramePr>
          <p:nvPr>
            <p:ph idx="1"/>
            <p:extLst>
              <p:ext uri="{D42A27DB-BD31-4B8C-83A1-F6EECF244321}">
                <p14:modId xmlns:p14="http://schemas.microsoft.com/office/powerpoint/2010/main" val="27025919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Radius">
            <a:extLst>
              <a:ext uri="{FF2B5EF4-FFF2-40B4-BE49-F238E27FC236}">
                <a16:creationId xmlns:a16="http://schemas.microsoft.com/office/drawing/2014/main" id="{99691009-66CD-12D4-2E57-DCE88945E6AD}"/>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8713128" y="668115"/>
            <a:ext cx="2640672" cy="719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05427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EAFDA-68FC-6384-7DC4-7B410C3E951E}"/>
              </a:ext>
            </a:extLst>
          </p:cNvPr>
          <p:cNvSpPr>
            <a:spLocks noGrp="1"/>
          </p:cNvSpPr>
          <p:nvPr>
            <p:ph type="title"/>
          </p:nvPr>
        </p:nvSpPr>
        <p:spPr/>
        <p:txBody>
          <a:bodyPr/>
          <a:lstStyle/>
          <a:p>
            <a:r>
              <a:rPr lang="en-AU" dirty="0"/>
              <a:t>Tools to work with Radius</a:t>
            </a:r>
          </a:p>
        </p:txBody>
      </p:sp>
      <p:graphicFrame>
        <p:nvGraphicFramePr>
          <p:cNvPr id="7" name="Content Placeholder 6">
            <a:extLst>
              <a:ext uri="{FF2B5EF4-FFF2-40B4-BE49-F238E27FC236}">
                <a16:creationId xmlns:a16="http://schemas.microsoft.com/office/drawing/2014/main" id="{7F19D0B0-16F7-B464-A28C-8F567221445A}"/>
              </a:ext>
            </a:extLst>
          </p:cNvPr>
          <p:cNvGraphicFramePr>
            <a:graphicFrameLocks noGrp="1"/>
          </p:cNvGraphicFramePr>
          <p:nvPr>
            <p:ph idx="1"/>
            <p:extLst>
              <p:ext uri="{D42A27DB-BD31-4B8C-83A1-F6EECF244321}">
                <p14:modId xmlns:p14="http://schemas.microsoft.com/office/powerpoint/2010/main" val="404441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Radius">
            <a:extLst>
              <a:ext uri="{FF2B5EF4-FFF2-40B4-BE49-F238E27FC236}">
                <a16:creationId xmlns:a16="http://schemas.microsoft.com/office/drawing/2014/main" id="{AACFF0B0-7EE9-2989-24D9-6EF10D5A382E}"/>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074052" y="4181140"/>
            <a:ext cx="2640672" cy="71958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a:extLst>
              <a:ext uri="{FF2B5EF4-FFF2-40B4-BE49-F238E27FC236}">
                <a16:creationId xmlns:a16="http://schemas.microsoft.com/office/drawing/2014/main" id="{F180B648-96A5-163A-18A8-03EE673A91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56362" y="4001294"/>
            <a:ext cx="1079276" cy="10792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etting started with Terraform in DevOps - Aviator Blog">
            <a:extLst>
              <a:ext uri="{FF2B5EF4-FFF2-40B4-BE49-F238E27FC236}">
                <a16:creationId xmlns:a16="http://schemas.microsoft.com/office/drawing/2014/main" id="{8427DEC7-3089-FE9E-C870-F5133F4285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01099" y="3841194"/>
            <a:ext cx="1865313" cy="1399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32634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BDAC9-5BEC-F84F-AF9F-295795D1B4A9}"/>
              </a:ext>
            </a:extLst>
          </p:cNvPr>
          <p:cNvSpPr>
            <a:spLocks noGrp="1"/>
          </p:cNvSpPr>
          <p:nvPr>
            <p:ph type="title"/>
          </p:nvPr>
        </p:nvSpPr>
        <p:spPr>
          <a:xfrm>
            <a:off x="1524000" y="3344929"/>
            <a:ext cx="9144000" cy="609398"/>
          </a:xfrm>
        </p:spPr>
        <p:txBody>
          <a:bodyPr/>
          <a:lstStyle/>
          <a:p>
            <a:r>
              <a:rPr lang="en-US" dirty="0"/>
              <a:t>Let’s build a Radius Application!</a:t>
            </a:r>
          </a:p>
        </p:txBody>
      </p:sp>
    </p:spTree>
    <p:extLst>
      <p:ext uri="{BB962C8B-B14F-4D97-AF65-F5344CB8AC3E}">
        <p14:creationId xmlns:p14="http://schemas.microsoft.com/office/powerpoint/2010/main" val="129447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6B1518-365C-2B61-3B64-C67B9EFA3137}"/>
              </a:ext>
            </a:extLst>
          </p:cNvPr>
          <p:cNvSpPr>
            <a:spLocks noGrp="1"/>
          </p:cNvSpPr>
          <p:nvPr>
            <p:ph type="title"/>
          </p:nvPr>
        </p:nvSpPr>
        <p:spPr/>
        <p:txBody>
          <a:bodyPr vert="horz" wrap="square" lIns="0" tIns="0" rIns="0" bIns="0" rtlCol="0" anchor="ctr">
            <a:spAutoFit/>
          </a:bodyPr>
          <a:lstStyle/>
          <a:p>
            <a:r>
              <a:rPr lang="en-US"/>
              <a:t>Submitted </a:t>
            </a:r>
            <a:br>
              <a:rPr lang="en-US"/>
            </a:br>
            <a:r>
              <a:rPr lang="en-US"/>
              <a:t>to CNCF</a:t>
            </a:r>
          </a:p>
        </p:txBody>
      </p:sp>
      <p:pic>
        <p:nvPicPr>
          <p:cNvPr id="5" name="Picture 4">
            <a:extLst>
              <a:ext uri="{FF2B5EF4-FFF2-40B4-BE49-F238E27FC236}">
                <a16:creationId xmlns:a16="http://schemas.microsoft.com/office/drawing/2014/main" id="{79290921-3F14-3E6E-326B-8B47344515F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065589" y="1445412"/>
            <a:ext cx="7554912" cy="3967176"/>
          </a:xfrm>
          <a:prstGeom prst="roundRect">
            <a:avLst>
              <a:gd name="adj" fmla="val 485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pic>
      <p:sp>
        <p:nvSpPr>
          <p:cNvPr id="6" name="TextBox 5">
            <a:extLst>
              <a:ext uri="{FF2B5EF4-FFF2-40B4-BE49-F238E27FC236}">
                <a16:creationId xmlns:a16="http://schemas.microsoft.com/office/drawing/2014/main" id="{0167AC28-85A2-9B35-78BB-1964F2787AC4}"/>
              </a:ext>
            </a:extLst>
          </p:cNvPr>
          <p:cNvSpPr txBox="1"/>
          <p:nvPr/>
        </p:nvSpPr>
        <p:spPr>
          <a:xfrm>
            <a:off x="6449335" y="5178768"/>
            <a:ext cx="2787421" cy="478357"/>
          </a:xfrm>
          <a:prstGeom prst="roundRect">
            <a:avLst>
              <a:gd name="adj" fmla="val 50000"/>
            </a:avLst>
          </a:prstGeom>
          <a:gradFill flip="none" rotWithShape="1">
            <a:gsLst>
              <a:gs pos="35000">
                <a:srgbClr val="2A446F"/>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2000" b="1" i="0" u="none" strike="noStrike" cap="none" spc="0" normalizeH="0" baseline="0">
                <a:ln w="3175">
                  <a:noFill/>
                </a:ln>
                <a:gradFill>
                  <a:gsLst>
                    <a:gs pos="53933">
                      <a:srgbClr val="FFFFFF"/>
                    </a:gs>
                    <a:gs pos="38000">
                      <a:srgbClr val="FFFFFF"/>
                    </a:gs>
                  </a:gsLst>
                  <a:path path="circle">
                    <a:fillToRect l="100000" b="100000"/>
                  </a:path>
                </a:gra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err="1"/>
              <a:t>aka.</a:t>
            </a:r>
            <a:r>
              <a:rPr lang="en-US"/>
              <a:t>ms/radius-cncf</a:t>
            </a:r>
          </a:p>
        </p:txBody>
      </p:sp>
    </p:spTree>
    <p:extLst>
      <p:ext uri="{BB962C8B-B14F-4D97-AF65-F5344CB8AC3E}">
        <p14:creationId xmlns:p14="http://schemas.microsoft.com/office/powerpoint/2010/main" val="17175325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E93A434A-0354-7925-8F0E-9CA1B1EEFDC3}"/>
              </a:ext>
            </a:extLst>
          </p:cNvPr>
          <p:cNvSpPr/>
          <p:nvPr/>
        </p:nvSpPr>
        <p:spPr bwMode="auto">
          <a:xfrm>
            <a:off x="0" y="4833696"/>
            <a:ext cx="12192000" cy="1092749"/>
          </a:xfrm>
          <a:prstGeom prst="rect">
            <a:avLst/>
          </a:prstGeom>
          <a:gradFill flip="none" rotWithShape="1">
            <a:gsLst>
              <a:gs pos="100000">
                <a:schemeClr val="bg1">
                  <a:lumMod val="95000"/>
                </a:schemeClr>
              </a:gs>
              <a:gs pos="0">
                <a:schemeClr val="bg1">
                  <a:lumMod val="95000"/>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5" name="Graphic 5">
            <a:extLst>
              <a:ext uri="{FF2B5EF4-FFF2-40B4-BE49-F238E27FC236}">
                <a16:creationId xmlns:a16="http://schemas.microsoft.com/office/drawing/2014/main" id="{C3D1F57A-A455-F2A3-7A3E-5B5DDFA1BC1E}"/>
              </a:ext>
            </a:extLst>
          </p:cNvPr>
          <p:cNvGrpSpPr/>
          <p:nvPr/>
        </p:nvGrpSpPr>
        <p:grpSpPr>
          <a:xfrm>
            <a:off x="3603299" y="2151017"/>
            <a:ext cx="4985402" cy="1351672"/>
            <a:chOff x="-2818025" y="-5811011"/>
            <a:chExt cx="9699833" cy="2629880"/>
          </a:xfrm>
        </p:grpSpPr>
        <p:sp>
          <p:nvSpPr>
            <p:cNvPr id="6" name="Freeform: Shape 5">
              <a:extLst>
                <a:ext uri="{FF2B5EF4-FFF2-40B4-BE49-F238E27FC236}">
                  <a16:creationId xmlns:a16="http://schemas.microsoft.com/office/drawing/2014/main" id="{699A1F6B-8758-F45E-301D-51C77C76F0D0}"/>
                </a:ext>
              </a:extLst>
            </p:cNvPr>
            <p:cNvSpPr/>
            <p:nvPr/>
          </p:nvSpPr>
          <p:spPr>
            <a:xfrm>
              <a:off x="-2818025" y="-5577502"/>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aphic 5">
              <a:extLst>
                <a:ext uri="{FF2B5EF4-FFF2-40B4-BE49-F238E27FC236}">
                  <a16:creationId xmlns:a16="http://schemas.microsoft.com/office/drawing/2014/main" id="{FBF1143D-3D1E-282F-4288-21F84AA94BAA}"/>
                </a:ext>
              </a:extLst>
            </p:cNvPr>
            <p:cNvGrpSpPr/>
            <p:nvPr/>
          </p:nvGrpSpPr>
          <p:grpSpPr>
            <a:xfrm>
              <a:off x="-2818025" y="-5577556"/>
              <a:ext cx="1278374" cy="2396371"/>
              <a:chOff x="-2818025" y="-5577556"/>
              <a:chExt cx="1278374" cy="2396371"/>
            </a:xfrm>
          </p:grpSpPr>
          <p:sp>
            <p:nvSpPr>
              <p:cNvPr id="16" name="Freeform: Shape 15">
                <a:extLst>
                  <a:ext uri="{FF2B5EF4-FFF2-40B4-BE49-F238E27FC236}">
                    <a16:creationId xmlns:a16="http://schemas.microsoft.com/office/drawing/2014/main" id="{BA6C518C-42DC-D11B-D074-B7E996472CC1}"/>
                  </a:ext>
                </a:extLst>
              </p:cNvPr>
              <p:cNvSpPr/>
              <p:nvPr/>
            </p:nvSpPr>
            <p:spPr>
              <a:xfrm>
                <a:off x="-2580026" y="-5185075"/>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2613CE0E-A65B-3628-14DF-1DB40E18AC95}"/>
                  </a:ext>
                </a:extLst>
              </p:cNvPr>
              <p:cNvSpPr/>
              <p:nvPr/>
            </p:nvSpPr>
            <p:spPr>
              <a:xfrm>
                <a:off x="-2757822" y="-4898882"/>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B319E501-9766-F2A4-BE48-D7B37610321D}"/>
                  </a:ext>
                </a:extLst>
              </p:cNvPr>
              <p:cNvSpPr/>
              <p:nvPr/>
            </p:nvSpPr>
            <p:spPr>
              <a:xfrm>
                <a:off x="-2699891" y="-5096313"/>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4B7EA5DB-82C3-70B4-C9BC-E4E3F3FE6240}"/>
                  </a:ext>
                </a:extLst>
              </p:cNvPr>
              <p:cNvSpPr/>
              <p:nvPr/>
            </p:nvSpPr>
            <p:spPr>
              <a:xfrm>
                <a:off x="-2382001" y="-3454828"/>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C916917-CC75-A64D-058E-918DF8DD67AA}"/>
                  </a:ext>
                </a:extLst>
              </p:cNvPr>
              <p:cNvSpPr/>
              <p:nvPr/>
            </p:nvSpPr>
            <p:spPr>
              <a:xfrm>
                <a:off x="-2780324" y="-4079952"/>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C180F1E5-31E3-D95C-EEB7-DEB6E585D53F}"/>
                  </a:ext>
                </a:extLst>
              </p:cNvPr>
              <p:cNvSpPr/>
              <p:nvPr/>
            </p:nvSpPr>
            <p:spPr>
              <a:xfrm>
                <a:off x="-2818025" y="-4665482"/>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02172D32-6360-5466-C17D-7AA0B36B37AD}"/>
                  </a:ext>
                </a:extLst>
              </p:cNvPr>
              <p:cNvSpPr/>
              <p:nvPr/>
            </p:nvSpPr>
            <p:spPr>
              <a:xfrm>
                <a:off x="-1619866" y="-5577556"/>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F816AB5D-764D-A422-722C-69D9652AAC9E}"/>
                  </a:ext>
                </a:extLst>
              </p:cNvPr>
              <p:cNvSpPr/>
              <p:nvPr/>
            </p:nvSpPr>
            <p:spPr>
              <a:xfrm>
                <a:off x="-2212319" y="-3338101"/>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8E00E0EE-8062-98C7-BA70-E78C772C1382}"/>
                  </a:ext>
                </a:extLst>
              </p:cNvPr>
              <p:cNvSpPr/>
              <p:nvPr/>
            </p:nvSpPr>
            <p:spPr>
              <a:xfrm>
                <a:off x="-1545978" y="-5575068"/>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0E022E36-50A6-EDA4-CB6B-B0AAE4F62DFB}"/>
                  </a:ext>
                </a:extLst>
              </p:cNvPr>
              <p:cNvSpPr/>
              <p:nvPr/>
            </p:nvSpPr>
            <p:spPr>
              <a:xfrm>
                <a:off x="-2289777" y="-3385863"/>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63CEEB07-4A74-5DD2-188E-A58BBD9D9014}"/>
                  </a:ext>
                </a:extLst>
              </p:cNvPr>
              <p:cNvSpPr/>
              <p:nvPr/>
            </p:nvSpPr>
            <p:spPr>
              <a:xfrm>
                <a:off x="-1545275" y="-3184213"/>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C0C201F7-F30A-F825-4FAA-F0442B9E1D85}"/>
                  </a:ext>
                </a:extLst>
              </p:cNvPr>
              <p:cNvSpPr/>
              <p:nvPr/>
            </p:nvSpPr>
            <p:spPr>
              <a:xfrm>
                <a:off x="-1861326" y="-5571390"/>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2D27D1EA-929A-7627-C3A6-B1336D01ECF1}"/>
                  </a:ext>
                </a:extLst>
              </p:cNvPr>
              <p:cNvSpPr/>
              <p:nvPr/>
            </p:nvSpPr>
            <p:spPr>
              <a:xfrm>
                <a:off x="-2783407" y="-4754569"/>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11619B38-DC40-952B-D6FA-45B483CDEE8A}"/>
                  </a:ext>
                </a:extLst>
              </p:cNvPr>
              <p:cNvSpPr/>
              <p:nvPr/>
            </p:nvSpPr>
            <p:spPr>
              <a:xfrm>
                <a:off x="-2289777" y="-5483384"/>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C5C61942-BF02-4F7E-B00B-2FE0DD88ED1A}"/>
                  </a:ext>
                </a:extLst>
              </p:cNvPr>
              <p:cNvSpPr/>
              <p:nvPr/>
            </p:nvSpPr>
            <p:spPr>
              <a:xfrm>
                <a:off x="-2818025" y="-5577556"/>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 name="Graphic 5">
              <a:extLst>
                <a:ext uri="{FF2B5EF4-FFF2-40B4-BE49-F238E27FC236}">
                  <a16:creationId xmlns:a16="http://schemas.microsoft.com/office/drawing/2014/main" id="{B0254DF3-64BE-29EF-9532-FA6115D2F60F}"/>
                </a:ext>
              </a:extLst>
            </p:cNvPr>
            <p:cNvGrpSpPr/>
            <p:nvPr/>
          </p:nvGrpSpPr>
          <p:grpSpPr>
            <a:xfrm>
              <a:off x="81604" y="-5811011"/>
              <a:ext cx="6800204" cy="2064851"/>
              <a:chOff x="81604" y="-5811011"/>
              <a:chExt cx="6800204" cy="2064851"/>
            </a:xfrm>
            <a:solidFill>
              <a:srgbClr val="C74325"/>
            </a:solidFill>
          </p:grpSpPr>
          <p:sp>
            <p:nvSpPr>
              <p:cNvPr id="9" name="Freeform: Shape 8">
                <a:extLst>
                  <a:ext uri="{FF2B5EF4-FFF2-40B4-BE49-F238E27FC236}">
                    <a16:creationId xmlns:a16="http://schemas.microsoft.com/office/drawing/2014/main" id="{C1988ABD-6123-BFB3-3D19-2BB17DC1BF37}"/>
                  </a:ext>
                </a:extLst>
              </p:cNvPr>
              <p:cNvSpPr/>
              <p:nvPr/>
            </p:nvSpPr>
            <p:spPr>
              <a:xfrm>
                <a:off x="1073624" y="-5027510"/>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CDCA8DDA-6367-5253-DF68-5825605659B3}"/>
                  </a:ext>
                </a:extLst>
              </p:cNvPr>
              <p:cNvSpPr/>
              <p:nvPr/>
            </p:nvSpPr>
            <p:spPr>
              <a:xfrm>
                <a:off x="81604" y="-5027564"/>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3D2A88ED-0D54-2ABC-92C2-65754387EB42}"/>
                  </a:ext>
                </a:extLst>
              </p:cNvPr>
              <p:cNvSpPr/>
              <p:nvPr/>
            </p:nvSpPr>
            <p:spPr>
              <a:xfrm>
                <a:off x="4036539" y="-5617529"/>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DE1B03F3-694C-9FEA-01F6-735210BE6388}"/>
                  </a:ext>
                </a:extLst>
              </p:cNvPr>
              <p:cNvSpPr/>
              <p:nvPr/>
            </p:nvSpPr>
            <p:spPr>
              <a:xfrm>
                <a:off x="2493987" y="-5811011"/>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45FD423C-76FA-393B-E4D0-433AFB82ECBA}"/>
                  </a:ext>
                </a:extLst>
              </p:cNvPr>
              <p:cNvSpPr/>
              <p:nvPr/>
            </p:nvSpPr>
            <p:spPr>
              <a:xfrm>
                <a:off x="5841161" y="-5027618"/>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D48A7CD3-14E5-CFCC-0892-44E68BE89B5F}"/>
                  </a:ext>
                </a:extLst>
              </p:cNvPr>
              <p:cNvSpPr/>
              <p:nvPr/>
            </p:nvSpPr>
            <p:spPr>
              <a:xfrm>
                <a:off x="4019988" y="-5022858"/>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9800B21F-5386-07E8-56CB-97CE6854C628}"/>
                  </a:ext>
                </a:extLst>
              </p:cNvPr>
              <p:cNvSpPr/>
              <p:nvPr/>
            </p:nvSpPr>
            <p:spPr>
              <a:xfrm>
                <a:off x="4560731" y="-5022858"/>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0" name="Group 39">
            <a:extLst>
              <a:ext uri="{FF2B5EF4-FFF2-40B4-BE49-F238E27FC236}">
                <a16:creationId xmlns:a16="http://schemas.microsoft.com/office/drawing/2014/main" id="{03DB6830-EE86-5EFB-9561-D90B16CDA0B3}"/>
              </a:ext>
            </a:extLst>
          </p:cNvPr>
          <p:cNvGrpSpPr/>
          <p:nvPr/>
        </p:nvGrpSpPr>
        <p:grpSpPr>
          <a:xfrm>
            <a:off x="7483226" y="4539812"/>
            <a:ext cx="3988589" cy="594478"/>
            <a:chOff x="5424090" y="4523129"/>
            <a:chExt cx="4212452" cy="627844"/>
          </a:xfrm>
        </p:grpSpPr>
        <p:sp>
          <p:nvSpPr>
            <p:cNvPr id="34" name="Rounded Rectangle 33">
              <a:extLst>
                <a:ext uri="{FF2B5EF4-FFF2-40B4-BE49-F238E27FC236}">
                  <a16:creationId xmlns:a16="http://schemas.microsoft.com/office/drawing/2014/main" id="{894AABBE-BBAD-67C6-D2B2-357C623D0731}"/>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31" name="TextBox 30">
              <a:extLst>
                <a:ext uri="{FF2B5EF4-FFF2-40B4-BE49-F238E27FC236}">
                  <a16:creationId xmlns:a16="http://schemas.microsoft.com/office/drawing/2014/main" id="{DFAC87B8-6CF0-BF73-948B-E4A7ED05AEC7}"/>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github.com/radius-project</a:t>
              </a:r>
              <a:endParaRPr kumimoji="0" lang="en-US" sz="1400" b="0" i="0" u="none" strike="noStrike" kern="1200" cap="none" spc="0" normalizeH="0" baseline="0" noProof="0" dirty="0">
                <a:ln>
                  <a:noFill/>
                </a:ln>
                <a:effectLst/>
                <a:uLnTx/>
                <a:uFillTx/>
                <a:latin typeface="Segoe UI"/>
                <a:ea typeface="+mn-ea"/>
                <a:cs typeface="Segoe UI"/>
              </a:endParaRPr>
            </a:p>
          </p:txBody>
        </p:sp>
        <p:pic>
          <p:nvPicPr>
            <p:cNvPr id="32" name="Graphic 56">
              <a:extLst>
                <a:ext uri="{FF2B5EF4-FFF2-40B4-BE49-F238E27FC236}">
                  <a16:creationId xmlns:a16="http://schemas.microsoft.com/office/drawing/2014/main" id="{9F32A370-CDB4-DEC0-75F9-7ED2FB4810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636981" y="4622003"/>
              <a:ext cx="413164" cy="413162"/>
            </a:xfrm>
            <a:prstGeom prst="rect">
              <a:avLst/>
            </a:prstGeom>
            <a:effectLst/>
          </p:spPr>
        </p:pic>
      </p:grpSp>
      <p:grpSp>
        <p:nvGrpSpPr>
          <p:cNvPr id="36" name="Group 35">
            <a:extLst>
              <a:ext uri="{FF2B5EF4-FFF2-40B4-BE49-F238E27FC236}">
                <a16:creationId xmlns:a16="http://schemas.microsoft.com/office/drawing/2014/main" id="{62593F87-BC5D-AAD7-4057-007D7C7F59AC}"/>
              </a:ext>
            </a:extLst>
          </p:cNvPr>
          <p:cNvGrpSpPr/>
          <p:nvPr/>
        </p:nvGrpSpPr>
        <p:grpSpPr>
          <a:xfrm>
            <a:off x="886898" y="4544387"/>
            <a:ext cx="2196991" cy="594478"/>
            <a:chOff x="1399986" y="4275496"/>
            <a:chExt cx="2675619" cy="723990"/>
          </a:xfrm>
        </p:grpSpPr>
        <p:sp>
          <p:nvSpPr>
            <p:cNvPr id="2" name="Rounded Rectangle 1">
              <a:extLst>
                <a:ext uri="{FF2B5EF4-FFF2-40B4-BE49-F238E27FC236}">
                  <a16:creationId xmlns:a16="http://schemas.microsoft.com/office/drawing/2014/main" id="{84917BA3-B452-B9D0-ED83-0F29492D9992}"/>
                </a:ext>
              </a:extLst>
            </p:cNvPr>
            <p:cNvSpPr/>
            <p:nvPr/>
          </p:nvSpPr>
          <p:spPr bwMode="auto">
            <a:xfrm>
              <a:off x="1399986" y="4275496"/>
              <a:ext cx="2675619" cy="723990"/>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4" name="TextBox 3">
              <a:extLst>
                <a:ext uri="{FF2B5EF4-FFF2-40B4-BE49-F238E27FC236}">
                  <a16:creationId xmlns:a16="http://schemas.microsoft.com/office/drawing/2014/main" id="{76BF1FE4-BBE4-7BD3-3982-E8A9BBC0DB03}"/>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radapp.io</a:t>
              </a:r>
              <a:endParaRPr kumimoji="0" lang="en-US" sz="1400" b="0" i="0" u="none" strike="noStrike" kern="1200" cap="none" spc="0" normalizeH="0" baseline="0" noProof="0" dirty="0">
                <a:ln>
                  <a:noFill/>
                </a:ln>
                <a:effectLst/>
                <a:uLnTx/>
                <a:uFillTx/>
                <a:latin typeface="Segoe UI"/>
                <a:ea typeface="+mn-ea"/>
                <a:cs typeface="Segoe UI"/>
              </a:endParaRPr>
            </a:p>
          </p:txBody>
        </p:sp>
        <p:pic>
          <p:nvPicPr>
            <p:cNvPr id="37" name="Graphic 36">
              <a:extLst>
                <a:ext uri="{FF2B5EF4-FFF2-40B4-BE49-F238E27FC236}">
                  <a16:creationId xmlns:a16="http://schemas.microsoft.com/office/drawing/2014/main" id="{A0C98D62-845D-2083-D5F9-8D5787D6CA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3064" y="4425529"/>
              <a:ext cx="423927" cy="423927"/>
            </a:xfrm>
            <a:prstGeom prst="rect">
              <a:avLst/>
            </a:prstGeom>
          </p:spPr>
        </p:pic>
      </p:grpSp>
      <p:grpSp>
        <p:nvGrpSpPr>
          <p:cNvPr id="33" name="Group 32">
            <a:extLst>
              <a:ext uri="{FF2B5EF4-FFF2-40B4-BE49-F238E27FC236}">
                <a16:creationId xmlns:a16="http://schemas.microsoft.com/office/drawing/2014/main" id="{714F69E0-14D1-8F7B-2FBC-D0D99B80A8D6}"/>
              </a:ext>
            </a:extLst>
          </p:cNvPr>
          <p:cNvGrpSpPr/>
          <p:nvPr/>
        </p:nvGrpSpPr>
        <p:grpSpPr>
          <a:xfrm>
            <a:off x="3529068" y="4538422"/>
            <a:ext cx="3598827" cy="594478"/>
            <a:chOff x="1558970" y="4275496"/>
            <a:chExt cx="4382854" cy="723990"/>
          </a:xfrm>
        </p:grpSpPr>
        <p:sp>
          <p:nvSpPr>
            <p:cNvPr id="35" name="Rounded Rectangle 1">
              <a:extLst>
                <a:ext uri="{FF2B5EF4-FFF2-40B4-BE49-F238E27FC236}">
                  <a16:creationId xmlns:a16="http://schemas.microsoft.com/office/drawing/2014/main" id="{81C00671-E39F-17D3-E565-E8F7910574CA}"/>
                </a:ext>
              </a:extLst>
            </p:cNvPr>
            <p:cNvSpPr/>
            <p:nvPr/>
          </p:nvSpPr>
          <p:spPr bwMode="auto">
            <a:xfrm>
              <a:off x="1558970" y="4275496"/>
              <a:ext cx="4242551" cy="723990"/>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38" name="TextBox 37">
              <a:extLst>
                <a:ext uri="{FF2B5EF4-FFF2-40B4-BE49-F238E27FC236}">
                  <a16:creationId xmlns:a16="http://schemas.microsoft.com/office/drawing/2014/main" id="{E28EA161-B4CA-A05E-A5F1-41ECF2DA5555}"/>
                </a:ext>
              </a:extLst>
            </p:cNvPr>
            <p:cNvSpPr txBox="1"/>
            <p:nvPr/>
          </p:nvSpPr>
          <p:spPr>
            <a:xfrm>
              <a:off x="2307723" y="4367726"/>
              <a:ext cx="3634101"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aka.ms/radius/discord</a:t>
              </a:r>
              <a:endParaRPr kumimoji="0" lang="en-US" sz="1400" b="0" i="0" u="none" strike="noStrike" kern="1200" cap="none" spc="0" normalizeH="0" baseline="0" noProof="0" dirty="0">
                <a:ln>
                  <a:noFill/>
                </a:ln>
                <a:effectLst/>
                <a:uLnTx/>
                <a:uFillTx/>
                <a:latin typeface="Segoe UI"/>
                <a:ea typeface="+mn-ea"/>
                <a:cs typeface="Segoe UI"/>
              </a:endParaRPr>
            </a:p>
          </p:txBody>
        </p:sp>
        <p:pic>
          <p:nvPicPr>
            <p:cNvPr id="39" name="Graphic 38">
              <a:extLst>
                <a:ext uri="{FF2B5EF4-FFF2-40B4-BE49-F238E27FC236}">
                  <a16:creationId xmlns:a16="http://schemas.microsoft.com/office/drawing/2014/main" id="{9207C3BE-CAA3-9799-E28E-724EDFA845B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31883" y="4425528"/>
              <a:ext cx="423926" cy="423927"/>
            </a:xfrm>
            <a:prstGeom prst="rect">
              <a:avLst/>
            </a:prstGeom>
          </p:spPr>
        </p:pic>
      </p:grpSp>
    </p:spTree>
    <p:extLst>
      <p:ext uri="{BB962C8B-B14F-4D97-AF65-F5344CB8AC3E}">
        <p14:creationId xmlns:p14="http://schemas.microsoft.com/office/powerpoint/2010/main" val="736753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DEED0-AB94-807A-84E2-A7FBB4CF3B5B}"/>
              </a:ext>
            </a:extLst>
          </p:cNvPr>
          <p:cNvSpPr>
            <a:spLocks noGrp="1"/>
          </p:cNvSpPr>
          <p:nvPr>
            <p:ph type="title"/>
          </p:nvPr>
        </p:nvSpPr>
        <p:spPr>
          <a:xfrm>
            <a:off x="459827" y="-496596"/>
            <a:ext cx="10515600" cy="1325563"/>
          </a:xfrm>
        </p:spPr>
        <p:txBody>
          <a:bodyPr/>
          <a:lstStyle/>
          <a:p>
            <a:r>
              <a:rPr lang="en-AU" dirty="0"/>
              <a:t>Thanks for listening!</a:t>
            </a:r>
          </a:p>
        </p:txBody>
      </p:sp>
      <p:grpSp>
        <p:nvGrpSpPr>
          <p:cNvPr id="3" name="Group 2">
            <a:extLst>
              <a:ext uri="{FF2B5EF4-FFF2-40B4-BE49-F238E27FC236}">
                <a16:creationId xmlns:a16="http://schemas.microsoft.com/office/drawing/2014/main" id="{78CB7A00-6BE3-E348-9C0F-BA6CC1B5E4E1}"/>
              </a:ext>
            </a:extLst>
          </p:cNvPr>
          <p:cNvGrpSpPr/>
          <p:nvPr/>
        </p:nvGrpSpPr>
        <p:grpSpPr>
          <a:xfrm>
            <a:off x="4101705" y="2661471"/>
            <a:ext cx="3988589" cy="594478"/>
            <a:chOff x="5424090" y="4523129"/>
            <a:chExt cx="4212452" cy="627844"/>
          </a:xfrm>
        </p:grpSpPr>
        <p:sp>
          <p:nvSpPr>
            <p:cNvPr id="4" name="Rounded Rectangle 33">
              <a:extLst>
                <a:ext uri="{FF2B5EF4-FFF2-40B4-BE49-F238E27FC236}">
                  <a16:creationId xmlns:a16="http://schemas.microsoft.com/office/drawing/2014/main" id="{FD43A40A-4B4F-B453-669A-45B3546267DA}"/>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D05939D3-9DE4-4FC6-A6D9-C3E1EC2042C1}"/>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github.com/willvelida</a:t>
              </a:r>
              <a:endParaRPr kumimoji="0" lang="en-US" sz="1400" b="0" i="0" u="none" strike="noStrike" kern="1200" cap="none" spc="0" normalizeH="0" baseline="0" noProof="0" dirty="0">
                <a:ln>
                  <a:noFill/>
                </a:ln>
                <a:effectLst/>
                <a:uLnTx/>
                <a:uFillTx/>
                <a:latin typeface="Segoe UI"/>
                <a:ea typeface="+mn-ea"/>
                <a:cs typeface="Segoe UI"/>
              </a:endParaRPr>
            </a:p>
          </p:txBody>
        </p:sp>
        <p:pic>
          <p:nvPicPr>
            <p:cNvPr id="6" name="Graphic 56">
              <a:extLst>
                <a:ext uri="{FF2B5EF4-FFF2-40B4-BE49-F238E27FC236}">
                  <a16:creationId xmlns:a16="http://schemas.microsoft.com/office/drawing/2014/main" id="{2A33AC41-D0B0-F3F7-4FB7-7B404DCC2C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636981" y="4622003"/>
              <a:ext cx="413164" cy="413162"/>
            </a:xfrm>
            <a:prstGeom prst="rect">
              <a:avLst/>
            </a:prstGeom>
            <a:effectLst/>
          </p:spPr>
        </p:pic>
      </p:grpSp>
      <p:grpSp>
        <p:nvGrpSpPr>
          <p:cNvPr id="7" name="Group 6">
            <a:extLst>
              <a:ext uri="{FF2B5EF4-FFF2-40B4-BE49-F238E27FC236}">
                <a16:creationId xmlns:a16="http://schemas.microsoft.com/office/drawing/2014/main" id="{FDD4AC8F-7CCE-AE6F-7C21-A2B735BAC1BA}"/>
              </a:ext>
            </a:extLst>
          </p:cNvPr>
          <p:cNvGrpSpPr/>
          <p:nvPr/>
        </p:nvGrpSpPr>
        <p:grpSpPr>
          <a:xfrm>
            <a:off x="4101705" y="3349568"/>
            <a:ext cx="3988589" cy="594478"/>
            <a:chOff x="5424090" y="4523129"/>
            <a:chExt cx="4212452" cy="627844"/>
          </a:xfrm>
        </p:grpSpPr>
        <p:sp>
          <p:nvSpPr>
            <p:cNvPr id="8" name="Rounded Rectangle 33">
              <a:extLst>
                <a:ext uri="{FF2B5EF4-FFF2-40B4-BE49-F238E27FC236}">
                  <a16:creationId xmlns:a16="http://schemas.microsoft.com/office/drawing/2014/main" id="{BA91FE99-E855-6FAD-390D-9F78AB413D93}"/>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9" name="TextBox 8">
              <a:extLst>
                <a:ext uri="{FF2B5EF4-FFF2-40B4-BE49-F238E27FC236}">
                  <a16:creationId xmlns:a16="http://schemas.microsoft.com/office/drawing/2014/main" id="{D2D4624F-425E-ABB4-3DEF-216ECD911B90}"/>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twitter.com/willvelida</a:t>
              </a:r>
              <a:endParaRPr kumimoji="0" lang="en-US" sz="1400" b="0" i="0" u="none" strike="noStrike" kern="1200" cap="none" spc="0" normalizeH="0" baseline="0" noProof="0" dirty="0">
                <a:ln>
                  <a:noFill/>
                </a:ln>
                <a:effectLst/>
                <a:uLnTx/>
                <a:uFillTx/>
                <a:latin typeface="Segoe UI"/>
                <a:ea typeface="+mn-ea"/>
                <a:cs typeface="Segoe UI"/>
              </a:endParaRPr>
            </a:p>
          </p:txBody>
        </p:sp>
      </p:grpSp>
      <p:pic>
        <p:nvPicPr>
          <p:cNvPr id="11" name="Picture 2" descr="X Logo - Free Vectors &amp; PSDs to Download">
            <a:extLst>
              <a:ext uri="{FF2B5EF4-FFF2-40B4-BE49-F238E27FC236}">
                <a16:creationId xmlns:a16="http://schemas.microsoft.com/office/drawing/2014/main" id="{012D611C-D646-3508-9E37-A64426F018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210" y="3502595"/>
            <a:ext cx="288423" cy="28842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C06FC2ED-CBEF-D160-9CE0-3051B1B48F22}"/>
              </a:ext>
            </a:extLst>
          </p:cNvPr>
          <p:cNvGrpSpPr/>
          <p:nvPr/>
        </p:nvGrpSpPr>
        <p:grpSpPr>
          <a:xfrm>
            <a:off x="4101705" y="4039178"/>
            <a:ext cx="3988589" cy="594478"/>
            <a:chOff x="5424090" y="4523129"/>
            <a:chExt cx="4212452" cy="627844"/>
          </a:xfrm>
        </p:grpSpPr>
        <p:sp>
          <p:nvSpPr>
            <p:cNvPr id="14" name="Rounded Rectangle 33">
              <a:extLst>
                <a:ext uri="{FF2B5EF4-FFF2-40B4-BE49-F238E27FC236}">
                  <a16:creationId xmlns:a16="http://schemas.microsoft.com/office/drawing/2014/main" id="{8DD6CE01-6AD3-150A-1A1E-06200A5224BF}"/>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15" name="TextBox 14">
              <a:extLst>
                <a:ext uri="{FF2B5EF4-FFF2-40B4-BE49-F238E27FC236}">
                  <a16:creationId xmlns:a16="http://schemas.microsoft.com/office/drawing/2014/main" id="{9254BFDB-DE9F-8820-AFBC-3E5C5050370D}"/>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linkedin.com/in/willvelida</a:t>
              </a:r>
              <a:endParaRPr kumimoji="0" lang="en-US" sz="1400" b="0" i="0" u="none" strike="noStrike" kern="1200" cap="none" spc="0" normalizeH="0" baseline="0" noProof="0" dirty="0">
                <a:ln>
                  <a:noFill/>
                </a:ln>
                <a:effectLst/>
                <a:uLnTx/>
                <a:uFillTx/>
                <a:latin typeface="Segoe UI"/>
                <a:ea typeface="+mn-ea"/>
                <a:cs typeface="Segoe UI"/>
              </a:endParaRPr>
            </a:p>
          </p:txBody>
        </p:sp>
      </p:grpSp>
      <p:pic>
        <p:nvPicPr>
          <p:cNvPr id="1026" name="Picture 2" descr="Linkedin icon - Free download on Iconfinder">
            <a:extLst>
              <a:ext uri="{FF2B5EF4-FFF2-40B4-BE49-F238E27FC236}">
                <a16:creationId xmlns:a16="http://schemas.microsoft.com/office/drawing/2014/main" id="{BFEA6ED6-F3F7-D5FE-8E12-B79B8D9893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9457" y="4170701"/>
            <a:ext cx="331432" cy="331432"/>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F907A2EE-5C19-AC99-7582-BCF0ECE651C5}"/>
              </a:ext>
            </a:extLst>
          </p:cNvPr>
          <p:cNvGrpSpPr/>
          <p:nvPr/>
        </p:nvGrpSpPr>
        <p:grpSpPr>
          <a:xfrm>
            <a:off x="4101705" y="4728788"/>
            <a:ext cx="3988589" cy="594478"/>
            <a:chOff x="5424090" y="4523129"/>
            <a:chExt cx="4212452" cy="627844"/>
          </a:xfrm>
        </p:grpSpPr>
        <p:sp>
          <p:nvSpPr>
            <p:cNvPr id="19" name="Rounded Rectangle 33">
              <a:extLst>
                <a:ext uri="{FF2B5EF4-FFF2-40B4-BE49-F238E27FC236}">
                  <a16:creationId xmlns:a16="http://schemas.microsoft.com/office/drawing/2014/main" id="{FDCCEBA7-43BE-7637-2FF8-268AE17B863B}"/>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20" name="TextBox 19">
              <a:extLst>
                <a:ext uri="{FF2B5EF4-FFF2-40B4-BE49-F238E27FC236}">
                  <a16:creationId xmlns:a16="http://schemas.microsoft.com/office/drawing/2014/main" id="{87CC7A3B-505C-7C4D-CFE0-725A27AB8AEA}"/>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youtube.com/@willvelida</a:t>
              </a:r>
              <a:endParaRPr kumimoji="0" lang="en-US" sz="1400" b="0" i="0" u="none" strike="noStrike" kern="1200" cap="none" spc="0" normalizeH="0" baseline="0" noProof="0" dirty="0">
                <a:ln>
                  <a:noFill/>
                </a:ln>
                <a:effectLst/>
                <a:uLnTx/>
                <a:uFillTx/>
                <a:latin typeface="Segoe UI"/>
                <a:ea typeface="+mn-ea"/>
                <a:cs typeface="Segoe UI"/>
              </a:endParaRPr>
            </a:p>
          </p:txBody>
        </p:sp>
      </p:grpSp>
      <p:pic>
        <p:nvPicPr>
          <p:cNvPr id="17" name="Picture 16" descr="A black background with a black square&#10;&#10;Description automatically generated with medium confidence">
            <a:extLst>
              <a:ext uri="{FF2B5EF4-FFF2-40B4-BE49-F238E27FC236}">
                <a16:creationId xmlns:a16="http://schemas.microsoft.com/office/drawing/2014/main" id="{E911AD0F-18F1-5A4D-A818-854436C97B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9457" y="4866599"/>
            <a:ext cx="318856" cy="318856"/>
          </a:xfrm>
          <a:prstGeom prst="rect">
            <a:avLst/>
          </a:prstGeom>
        </p:spPr>
      </p:pic>
      <p:grpSp>
        <p:nvGrpSpPr>
          <p:cNvPr id="23" name="Group 22">
            <a:extLst>
              <a:ext uri="{FF2B5EF4-FFF2-40B4-BE49-F238E27FC236}">
                <a16:creationId xmlns:a16="http://schemas.microsoft.com/office/drawing/2014/main" id="{70A9D94F-4E0A-B466-9E96-99E9EB1AAF6F}"/>
              </a:ext>
            </a:extLst>
          </p:cNvPr>
          <p:cNvGrpSpPr/>
          <p:nvPr/>
        </p:nvGrpSpPr>
        <p:grpSpPr>
          <a:xfrm>
            <a:off x="4101705" y="1978276"/>
            <a:ext cx="3988589" cy="594478"/>
            <a:chOff x="5424090" y="4523129"/>
            <a:chExt cx="4212452" cy="627844"/>
          </a:xfrm>
        </p:grpSpPr>
        <p:sp>
          <p:nvSpPr>
            <p:cNvPr id="24" name="Rounded Rectangle 33">
              <a:extLst>
                <a:ext uri="{FF2B5EF4-FFF2-40B4-BE49-F238E27FC236}">
                  <a16:creationId xmlns:a16="http://schemas.microsoft.com/office/drawing/2014/main" id="{231FDE0B-B104-9A92-CD97-3FC3C0C55EF5}"/>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25" name="TextBox 24">
              <a:extLst>
                <a:ext uri="{FF2B5EF4-FFF2-40B4-BE49-F238E27FC236}">
                  <a16:creationId xmlns:a16="http://schemas.microsoft.com/office/drawing/2014/main" id="{12ED4A91-D0D1-49BA-4F83-C4EC61D21AA4}"/>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willvelida.com</a:t>
              </a:r>
              <a:endParaRPr kumimoji="0" lang="en-US" sz="1400" b="0" i="0" u="none" strike="noStrike" kern="1200" cap="none" spc="0" normalizeH="0" baseline="0" noProof="0" dirty="0">
                <a:ln>
                  <a:noFill/>
                </a:ln>
                <a:effectLst/>
                <a:uLnTx/>
                <a:uFillTx/>
                <a:latin typeface="Segoe UI"/>
                <a:ea typeface="+mn-ea"/>
                <a:cs typeface="Segoe UI"/>
              </a:endParaRPr>
            </a:p>
          </p:txBody>
        </p:sp>
      </p:grpSp>
      <p:pic>
        <p:nvPicPr>
          <p:cNvPr id="26" name="Graphic 25">
            <a:extLst>
              <a:ext uri="{FF2B5EF4-FFF2-40B4-BE49-F238E27FC236}">
                <a16:creationId xmlns:a16="http://schemas.microsoft.com/office/drawing/2014/main" id="{BF165C29-E0BA-AFCE-B179-0E97042F2B6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10220" y="2101469"/>
            <a:ext cx="348093" cy="348092"/>
          </a:xfrm>
          <a:prstGeom prst="rect">
            <a:avLst/>
          </a:prstGeom>
        </p:spPr>
      </p:pic>
    </p:spTree>
    <p:extLst>
      <p:ext uri="{BB962C8B-B14F-4D97-AF65-F5344CB8AC3E}">
        <p14:creationId xmlns:p14="http://schemas.microsoft.com/office/powerpoint/2010/main" val="1516393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AA8C55-1578-DDC2-B969-7D413E2E8777}"/>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5400" kern="1200">
                <a:solidFill>
                  <a:schemeClr val="tx1"/>
                </a:solidFill>
                <a:latin typeface="+mj-lt"/>
                <a:ea typeface="+mj-ea"/>
                <a:cs typeface="+mj-cs"/>
              </a:rPr>
              <a:t>whoami?</a:t>
            </a:r>
          </a:p>
        </p:txBody>
      </p:sp>
      <p:pic>
        <p:nvPicPr>
          <p:cNvPr id="6" name="Content Placeholder 5" descr="A person standing at a podium&#10;&#10;Description automatically generated">
            <a:extLst>
              <a:ext uri="{FF2B5EF4-FFF2-40B4-BE49-F238E27FC236}">
                <a16:creationId xmlns:a16="http://schemas.microsoft.com/office/drawing/2014/main" id="{2EA71B12-3637-CC72-2540-6311D7FF4CC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30936" y="699516"/>
            <a:ext cx="5458968" cy="5458968"/>
          </a:xfrm>
          <a:prstGeom prst="rect">
            <a:avLst/>
          </a:prstGeom>
        </p:spPr>
      </p:pic>
      <p:sp>
        <p:nvSpPr>
          <p:cNvPr id="13"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3E4F9D8-7044-F4E5-8CE2-0E668A12610F}"/>
              </a:ext>
            </a:extLst>
          </p:cNvPr>
          <p:cNvSpPr>
            <a:spLocks noGrp="1"/>
          </p:cNvSpPr>
          <p:nvPr>
            <p:ph sz="half" idx="2"/>
          </p:nvPr>
        </p:nvSpPr>
        <p:spPr>
          <a:xfrm>
            <a:off x="6739128" y="2664886"/>
            <a:ext cx="4818888" cy="3550789"/>
          </a:xfrm>
        </p:spPr>
        <p:txBody>
          <a:bodyPr vert="horz" lIns="91440" tIns="45720" rIns="91440" bIns="45720" rtlCol="0" anchor="t">
            <a:normAutofit/>
          </a:bodyPr>
          <a:lstStyle/>
          <a:p>
            <a:r>
              <a:rPr lang="en-US" sz="2200" dirty="0"/>
              <a:t>Lead Software Engineer at </a:t>
            </a:r>
            <a:r>
              <a:rPr lang="en-US" sz="2200" dirty="0" err="1"/>
              <a:t>Azenix</a:t>
            </a:r>
            <a:r>
              <a:rPr lang="en-US" sz="2200" dirty="0"/>
              <a:t> by Mantel Group.</a:t>
            </a:r>
          </a:p>
          <a:p>
            <a:r>
              <a:rPr lang="en-US" sz="2200" dirty="0"/>
              <a:t>Former </a:t>
            </a:r>
            <a:r>
              <a:rPr lang="en-US" sz="2200" dirty="0" err="1"/>
              <a:t>MSFTer</a:t>
            </a:r>
            <a:r>
              <a:rPr lang="en-US" sz="2200" dirty="0"/>
              <a:t> and Microsoft MVP based in Auckland – Moved to </a:t>
            </a:r>
            <a:r>
              <a:rPr lang="en-US" sz="2200"/>
              <a:t>Melbourne last </a:t>
            </a:r>
            <a:r>
              <a:rPr lang="en-US" sz="2200" dirty="0"/>
              <a:t>year</a:t>
            </a:r>
          </a:p>
          <a:p>
            <a:r>
              <a:rPr lang="en-US" sz="2200" dirty="0"/>
              <a:t>.NET and Azure developer with experience in banking, agriculture, and health industries.</a:t>
            </a:r>
          </a:p>
          <a:p>
            <a:r>
              <a:rPr lang="en-US" sz="2200" dirty="0"/>
              <a:t>Former average rugby player.</a:t>
            </a:r>
          </a:p>
          <a:p>
            <a:pPr marL="0"/>
            <a:endParaRPr lang="en-US" sz="2200" dirty="0"/>
          </a:p>
        </p:txBody>
      </p:sp>
    </p:spTree>
    <p:extLst>
      <p:ext uri="{BB962C8B-B14F-4D97-AF65-F5344CB8AC3E}">
        <p14:creationId xmlns:p14="http://schemas.microsoft.com/office/powerpoint/2010/main" val="407711675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91A652-C11E-4312-426A-84737C5E5C10}"/>
              </a:ext>
            </a:extLst>
          </p:cNvPr>
          <p:cNvSpPr>
            <a:spLocks noGrp="1"/>
          </p:cNvSpPr>
          <p:nvPr>
            <p:ph type="title"/>
          </p:nvPr>
        </p:nvSpPr>
        <p:spPr>
          <a:xfrm>
            <a:off x="630936" y="639520"/>
            <a:ext cx="3429000" cy="1719072"/>
          </a:xfrm>
        </p:spPr>
        <p:txBody>
          <a:bodyPr anchor="b">
            <a:normAutofit/>
          </a:bodyPr>
          <a:lstStyle/>
          <a:p>
            <a:r>
              <a:rPr lang="en-NZ" sz="5400"/>
              <a:t>Agenda</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12CF069-74E5-E00C-C129-BCE0938AA5AC}"/>
              </a:ext>
            </a:extLst>
          </p:cNvPr>
          <p:cNvSpPr>
            <a:spLocks noGrp="1"/>
          </p:cNvSpPr>
          <p:nvPr>
            <p:ph idx="1"/>
          </p:nvPr>
        </p:nvSpPr>
        <p:spPr>
          <a:xfrm>
            <a:off x="630936" y="2807208"/>
            <a:ext cx="3429000" cy="3410712"/>
          </a:xfrm>
        </p:spPr>
        <p:txBody>
          <a:bodyPr anchor="t">
            <a:normAutofit/>
          </a:bodyPr>
          <a:lstStyle/>
          <a:p>
            <a:r>
              <a:rPr lang="en-NZ" sz="2200" dirty="0"/>
              <a:t>What is Radius?</a:t>
            </a:r>
          </a:p>
          <a:p>
            <a:r>
              <a:rPr lang="en-NZ" sz="2200" dirty="0"/>
              <a:t>Radius Applications</a:t>
            </a:r>
          </a:p>
          <a:p>
            <a:r>
              <a:rPr lang="en-NZ" sz="2200" dirty="0"/>
              <a:t>Recipes</a:t>
            </a:r>
          </a:p>
          <a:p>
            <a:r>
              <a:rPr lang="en-NZ" sz="2200" dirty="0"/>
              <a:t>Environments</a:t>
            </a:r>
          </a:p>
          <a:p>
            <a:r>
              <a:rPr lang="en-NZ" sz="2200" dirty="0"/>
              <a:t>Radius Architecture</a:t>
            </a:r>
          </a:p>
          <a:p>
            <a:r>
              <a:rPr lang="en-NZ" sz="2200" dirty="0"/>
              <a:t>Demo</a:t>
            </a:r>
          </a:p>
        </p:txBody>
      </p:sp>
      <p:pic>
        <p:nvPicPr>
          <p:cNvPr id="5" name="Picture 2">
            <a:extLst>
              <a:ext uri="{FF2B5EF4-FFF2-40B4-BE49-F238E27FC236}">
                <a16:creationId xmlns:a16="http://schemas.microsoft.com/office/drawing/2014/main" id="{6FED4A9D-CC7F-DD27-4D9D-7CEC748931F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81973" y="640080"/>
            <a:ext cx="6448366"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37894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NCF landscape">
            <a:extLst>
              <a:ext uri="{FF2B5EF4-FFF2-40B4-BE49-F238E27FC236}">
                <a16:creationId xmlns:a16="http://schemas.microsoft.com/office/drawing/2014/main" id="{3BAD01CC-A551-AA4E-4A9F-65E00603A00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0600" y="1359221"/>
            <a:ext cx="10134600" cy="40791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2BBEE9D-DC86-1EBC-2698-93AACF9365A0}"/>
              </a:ext>
            </a:extLst>
          </p:cNvPr>
          <p:cNvSpPr txBox="1"/>
          <p:nvPr/>
        </p:nvSpPr>
        <p:spPr>
          <a:xfrm>
            <a:off x="1244600" y="121562"/>
            <a:ext cx="9389453" cy="646331"/>
          </a:xfrm>
          <a:prstGeom prst="rect">
            <a:avLst/>
          </a:prstGeom>
          <a:noFill/>
        </p:spPr>
        <p:txBody>
          <a:bodyPr wrap="square" rtlCol="0">
            <a:spAutoFit/>
          </a:bodyPr>
          <a:lstStyle/>
          <a:p>
            <a:pPr algn="ctr"/>
            <a:r>
              <a:rPr lang="en-AU" sz="3600" dirty="0"/>
              <a:t>Applications are more than just Kubernetes!!!</a:t>
            </a:r>
          </a:p>
        </p:txBody>
      </p:sp>
    </p:spTree>
    <p:extLst>
      <p:ext uri="{BB962C8B-B14F-4D97-AF65-F5344CB8AC3E}">
        <p14:creationId xmlns:p14="http://schemas.microsoft.com/office/powerpoint/2010/main" val="154912558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BF00-E72A-BD4C-761B-43183270DE8E}"/>
              </a:ext>
            </a:extLst>
          </p:cNvPr>
          <p:cNvSpPr>
            <a:spLocks noGrp="1"/>
          </p:cNvSpPr>
          <p:nvPr>
            <p:ph type="title"/>
          </p:nvPr>
        </p:nvSpPr>
        <p:spPr/>
        <p:txBody>
          <a:bodyPr/>
          <a:lstStyle/>
          <a:p>
            <a:r>
              <a:rPr lang="en-AU" dirty="0"/>
              <a:t>Common Problems</a:t>
            </a:r>
          </a:p>
        </p:txBody>
      </p:sp>
      <p:graphicFrame>
        <p:nvGraphicFramePr>
          <p:cNvPr id="5" name="Content Placeholder 4">
            <a:extLst>
              <a:ext uri="{FF2B5EF4-FFF2-40B4-BE49-F238E27FC236}">
                <a16:creationId xmlns:a16="http://schemas.microsoft.com/office/drawing/2014/main" id="{4BDE8974-B402-718B-D704-FF09DB87EF11}"/>
              </a:ext>
            </a:extLst>
          </p:cNvPr>
          <p:cNvGraphicFramePr>
            <a:graphicFrameLocks noGrp="1"/>
          </p:cNvGraphicFramePr>
          <p:nvPr>
            <p:ph idx="1"/>
            <p:extLst>
              <p:ext uri="{D42A27DB-BD31-4B8C-83A1-F6EECF244321}">
                <p14:modId xmlns:p14="http://schemas.microsoft.com/office/powerpoint/2010/main" val="7374999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265198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4A4AA-3AD0-188C-EF18-E336FE9505C8}"/>
              </a:ext>
            </a:extLst>
          </p:cNvPr>
          <p:cNvSpPr>
            <a:spLocks noGrp="1"/>
          </p:cNvSpPr>
          <p:nvPr>
            <p:ph type="title"/>
          </p:nvPr>
        </p:nvSpPr>
        <p:spPr/>
        <p:txBody>
          <a:bodyPr/>
          <a:lstStyle/>
          <a:p>
            <a:r>
              <a:rPr lang="en-NZ" dirty="0"/>
              <a:t>Enter Radius</a:t>
            </a:r>
          </a:p>
        </p:txBody>
      </p:sp>
      <p:sp>
        <p:nvSpPr>
          <p:cNvPr id="4" name="Content Placeholder 3">
            <a:extLst>
              <a:ext uri="{FF2B5EF4-FFF2-40B4-BE49-F238E27FC236}">
                <a16:creationId xmlns:a16="http://schemas.microsoft.com/office/drawing/2014/main" id="{2C5C9908-8176-EBB7-F70A-9B04A8C0E16E}"/>
              </a:ext>
            </a:extLst>
          </p:cNvPr>
          <p:cNvSpPr>
            <a:spLocks noGrp="1"/>
          </p:cNvSpPr>
          <p:nvPr>
            <p:ph sz="half" idx="1"/>
          </p:nvPr>
        </p:nvSpPr>
        <p:spPr/>
        <p:txBody>
          <a:bodyPr>
            <a:normAutofit/>
          </a:bodyPr>
          <a:lstStyle/>
          <a:p>
            <a:pPr marL="0" indent="0">
              <a:buNone/>
            </a:pPr>
            <a:r>
              <a:rPr lang="en-NZ" sz="3600" i="1" dirty="0"/>
              <a:t>“Radius is an open-source, cloud-native application platform that enables developers and operators to develop and collaborate on cloud native apps across public and private clouds”</a:t>
            </a:r>
          </a:p>
        </p:txBody>
      </p:sp>
      <p:pic>
        <p:nvPicPr>
          <p:cNvPr id="1026" name="Picture 2">
            <a:extLst>
              <a:ext uri="{FF2B5EF4-FFF2-40B4-BE49-F238E27FC236}">
                <a16:creationId xmlns:a16="http://schemas.microsoft.com/office/drawing/2014/main" id="{183DE906-82C3-33B5-D41F-FC5715B8AB0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45304" y="1825625"/>
            <a:ext cx="5035391" cy="43513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adius">
            <a:extLst>
              <a:ext uri="{FF2B5EF4-FFF2-40B4-BE49-F238E27FC236}">
                <a16:creationId xmlns:a16="http://schemas.microsoft.com/office/drawing/2014/main" id="{1C06C7B8-B97A-C233-80DC-299322E48A1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713128" y="668115"/>
            <a:ext cx="2640672" cy="719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13769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7FDF32-B80D-5EE6-794F-7182AEE2A1FF}"/>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Developer + Operator Collaboration</a:t>
            </a:r>
          </a:p>
        </p:txBody>
      </p:sp>
      <p:sp>
        <p:nvSpPr>
          <p:cNvPr id="3081"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7F9A30-F7F3-7655-2731-D9AF4946BEB2}"/>
              </a:ext>
            </a:extLst>
          </p:cNvPr>
          <p:cNvSpPr>
            <a:spLocks noGrp="1"/>
          </p:cNvSpPr>
          <p:nvPr>
            <p:ph sz="half" idx="1"/>
          </p:nvPr>
        </p:nvSpPr>
        <p:spPr>
          <a:xfrm>
            <a:off x="630936" y="2807208"/>
            <a:ext cx="3429000" cy="3410712"/>
          </a:xfrm>
        </p:spPr>
        <p:txBody>
          <a:bodyPr vert="horz" lIns="91440" tIns="45720" rIns="91440" bIns="45720" rtlCol="0" anchor="t">
            <a:normAutofit/>
          </a:bodyPr>
          <a:lstStyle/>
          <a:p>
            <a:r>
              <a:rPr lang="en-US" sz="2200" dirty="0"/>
              <a:t>Developers define applications and dependencies</a:t>
            </a:r>
          </a:p>
          <a:p>
            <a:r>
              <a:rPr lang="en-US" sz="2200" dirty="0"/>
              <a:t>Operators define environments .</a:t>
            </a:r>
          </a:p>
          <a:p>
            <a:r>
              <a:rPr lang="en-US" sz="2200" dirty="0"/>
              <a:t>Radius brings them together, deploying apps and infra that meet both requirements.</a:t>
            </a:r>
          </a:p>
        </p:txBody>
      </p:sp>
      <p:pic>
        <p:nvPicPr>
          <p:cNvPr id="3074" name="Picture 2">
            <a:extLst>
              <a:ext uri="{FF2B5EF4-FFF2-40B4-BE49-F238E27FC236}">
                <a16:creationId xmlns:a16="http://schemas.microsoft.com/office/drawing/2014/main" id="{A187832A-739A-E00E-5D39-B1AF0C276E3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4654296" y="1884291"/>
            <a:ext cx="6903720" cy="30894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adius">
            <a:extLst>
              <a:ext uri="{FF2B5EF4-FFF2-40B4-BE49-F238E27FC236}">
                <a16:creationId xmlns:a16="http://schemas.microsoft.com/office/drawing/2014/main" id="{C74EBC26-4804-16D4-5CB1-91D0C272D84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713128" y="668115"/>
            <a:ext cx="2640672" cy="719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09218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7881BE-E5F4-E718-0908-803697554FE4}"/>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5000" kern="1200" dirty="0">
                <a:solidFill>
                  <a:schemeClr val="tx1"/>
                </a:solidFill>
                <a:latin typeface="+mj-lt"/>
                <a:ea typeface="+mj-ea"/>
                <a:cs typeface="+mj-cs"/>
              </a:rPr>
              <a:t>Applications</a:t>
            </a:r>
          </a:p>
        </p:txBody>
      </p:sp>
      <p:pic>
        <p:nvPicPr>
          <p:cNvPr id="4098" name="Picture 2">
            <a:extLst>
              <a:ext uri="{FF2B5EF4-FFF2-40B4-BE49-F238E27FC236}">
                <a16:creationId xmlns:a16="http://schemas.microsoft.com/office/drawing/2014/main" id="{1711A957-C43E-6B0D-3582-BA7F2D5A1576}"/>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630936" y="1190822"/>
            <a:ext cx="5458968" cy="4476355"/>
          </a:xfrm>
          <a:prstGeom prst="rect">
            <a:avLst/>
          </a:prstGeom>
          <a:noFill/>
          <a:extLst>
            <a:ext uri="{909E8E84-426E-40DD-AFC4-6F175D3DCCD1}">
              <a14:hiddenFill xmlns:a14="http://schemas.microsoft.com/office/drawing/2010/main">
                <a:solidFill>
                  <a:srgbClr val="FFFFFF"/>
                </a:solidFill>
              </a14:hiddenFill>
            </a:ext>
          </a:extLst>
        </p:spPr>
      </p:pic>
      <p:sp>
        <p:nvSpPr>
          <p:cNvPr id="4105"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36F9B852-7CD6-5300-F82F-6F689B72C762}"/>
              </a:ext>
            </a:extLst>
          </p:cNvPr>
          <p:cNvSpPr>
            <a:spLocks noGrp="1"/>
          </p:cNvSpPr>
          <p:nvPr>
            <p:ph sz="half" idx="2"/>
          </p:nvPr>
        </p:nvSpPr>
        <p:spPr>
          <a:xfrm>
            <a:off x="6739128" y="2664886"/>
            <a:ext cx="4818888" cy="3550789"/>
          </a:xfrm>
        </p:spPr>
        <p:txBody>
          <a:bodyPr vert="horz" lIns="91440" tIns="45720" rIns="91440" bIns="45720" rtlCol="0" anchor="t">
            <a:normAutofit/>
          </a:bodyPr>
          <a:lstStyle/>
          <a:p>
            <a:r>
              <a:rPr lang="en-US" sz="2200"/>
              <a:t>Primary resource that brings your application + infra together.</a:t>
            </a:r>
          </a:p>
          <a:p>
            <a:r>
              <a:rPr lang="en-US" sz="2200"/>
              <a:t>Includes services, dependencies, relationships.</a:t>
            </a:r>
          </a:p>
          <a:p>
            <a:r>
              <a:rPr lang="en-US" sz="2200"/>
              <a:t>Single description and view of entire app via an Application Graph</a:t>
            </a:r>
          </a:p>
        </p:txBody>
      </p:sp>
      <p:pic>
        <p:nvPicPr>
          <p:cNvPr id="3" name="Picture 2" descr="Radius">
            <a:extLst>
              <a:ext uri="{FF2B5EF4-FFF2-40B4-BE49-F238E27FC236}">
                <a16:creationId xmlns:a16="http://schemas.microsoft.com/office/drawing/2014/main" id="{561F28AD-DA38-B6C0-4D07-3C3D50A710C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739128" y="638089"/>
            <a:ext cx="2640672" cy="719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09146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1955DE-4983-D8B1-9653-EC6F2AB37A9E}"/>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Application portability</a:t>
            </a:r>
          </a:p>
        </p:txBody>
      </p:sp>
      <p:sp>
        <p:nvSpPr>
          <p:cNvPr id="5129"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C2DC528-9DDE-F042-ABFC-AECFF23D2F4B}"/>
              </a:ext>
            </a:extLst>
          </p:cNvPr>
          <p:cNvSpPr>
            <a:spLocks noGrp="1"/>
          </p:cNvSpPr>
          <p:nvPr>
            <p:ph sz="half" idx="1"/>
          </p:nvPr>
        </p:nvSpPr>
        <p:spPr>
          <a:xfrm>
            <a:off x="630936" y="2807208"/>
            <a:ext cx="3429000" cy="3410712"/>
          </a:xfrm>
        </p:spPr>
        <p:txBody>
          <a:bodyPr vert="horz" lIns="91440" tIns="45720" rIns="91440" bIns="45720" rtlCol="0" anchor="t">
            <a:normAutofit/>
          </a:bodyPr>
          <a:lstStyle/>
          <a:p>
            <a:r>
              <a:rPr lang="en-US" sz="1900"/>
              <a:t>Designed to be cloud + platform agnostic</a:t>
            </a:r>
          </a:p>
          <a:p>
            <a:r>
              <a:rPr lang="en-US" sz="1900"/>
              <a:t>Define app once, deploy to any platform that supports Radius.</a:t>
            </a:r>
          </a:p>
          <a:p>
            <a:r>
              <a:rPr lang="en-US" sz="1900"/>
              <a:t>Developers define app requirements.</a:t>
            </a:r>
          </a:p>
          <a:p>
            <a:r>
              <a:rPr lang="en-US" sz="1900"/>
              <a:t>Operators define environments and recipes that bind to those requirements.</a:t>
            </a:r>
          </a:p>
        </p:txBody>
      </p:sp>
      <p:pic>
        <p:nvPicPr>
          <p:cNvPr id="5122" name="Picture 2">
            <a:extLst>
              <a:ext uri="{FF2B5EF4-FFF2-40B4-BE49-F238E27FC236}">
                <a16:creationId xmlns:a16="http://schemas.microsoft.com/office/drawing/2014/main" id="{D13BDD62-570B-33C9-19E7-DB13A772578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4654296" y="2177699"/>
            <a:ext cx="6903720" cy="25026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adius">
            <a:extLst>
              <a:ext uri="{FF2B5EF4-FFF2-40B4-BE49-F238E27FC236}">
                <a16:creationId xmlns:a16="http://schemas.microsoft.com/office/drawing/2014/main" id="{B179C0E3-84EC-B0AC-C101-BF06836096B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713128" y="668115"/>
            <a:ext cx="2640672" cy="719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855152"/>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adius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Radius.pptx" id="{F732D5DD-8F83-41CB-8D53-1AAEC78C8157}" vid="{646799B2-82A3-4DC6-96B3-36636AA9651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3202</TotalTime>
  <Words>1546</Words>
  <Application>Microsoft Office PowerPoint</Application>
  <PresentationFormat>Widescreen</PresentationFormat>
  <Paragraphs>129</Paragraphs>
  <Slides>19</Slides>
  <Notes>13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vt:i4>
      </vt:variant>
    </vt:vector>
  </HeadingPairs>
  <TitlesOfParts>
    <vt:vector size="28" baseType="lpstr">
      <vt:lpstr>Arial</vt:lpstr>
      <vt:lpstr>Calibri</vt:lpstr>
      <vt:lpstr>Calibri Light</vt:lpstr>
      <vt:lpstr>Consolas</vt:lpstr>
      <vt:lpstr>Segoe UI</vt:lpstr>
      <vt:lpstr>Segoe UI Semibold</vt:lpstr>
      <vt:lpstr>Wingdings</vt:lpstr>
      <vt:lpstr>Office Theme</vt:lpstr>
      <vt:lpstr>Radius White Template</vt:lpstr>
      <vt:lpstr>Building and operating cloud-native applications with Radius</vt:lpstr>
      <vt:lpstr>whoami?</vt:lpstr>
      <vt:lpstr>Agenda</vt:lpstr>
      <vt:lpstr>PowerPoint Presentation</vt:lpstr>
      <vt:lpstr>Common Problems</vt:lpstr>
      <vt:lpstr>Enter Radius</vt:lpstr>
      <vt:lpstr>Developer + Operator Collaboration</vt:lpstr>
      <vt:lpstr>Applications</vt:lpstr>
      <vt:lpstr>Application portability</vt:lpstr>
      <vt:lpstr>Radius Recipes</vt:lpstr>
      <vt:lpstr>Environments</vt:lpstr>
      <vt:lpstr>Radius Architecture</vt:lpstr>
      <vt:lpstr>General Resource Management API</vt:lpstr>
      <vt:lpstr>Radius provided resource providers</vt:lpstr>
      <vt:lpstr>Tools to work with Radius</vt:lpstr>
      <vt:lpstr>Let’s build a Radius Application!</vt:lpstr>
      <vt:lpstr>Submitted  to CNCF</vt:lpstr>
      <vt:lpstr>PowerPoint Presentation</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and operating cloud-native applications with Radius</dc:title>
  <dc:creator>Will Velida</dc:creator>
  <cp:lastModifiedBy>Will Velida</cp:lastModifiedBy>
  <cp:revision>15</cp:revision>
  <dcterms:created xsi:type="dcterms:W3CDTF">2024-01-26T05:28:29Z</dcterms:created>
  <dcterms:modified xsi:type="dcterms:W3CDTF">2024-10-10T06:41:38Z</dcterms:modified>
</cp:coreProperties>
</file>